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816B-B46F-4E44-A799-F8FE1B727AFD}" type="datetimeFigureOut">
              <a:rPr lang="ar-IQ" smtClean="0"/>
              <a:pPr/>
              <a:t>06/07/1442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B0E3-DBFE-4DFA-B297-84BA8C62C1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816B-B46F-4E44-A799-F8FE1B727AFD}" type="datetimeFigureOut">
              <a:rPr lang="ar-IQ" smtClean="0"/>
              <a:pPr/>
              <a:t>06/07/1442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B0E3-DBFE-4DFA-B297-84BA8C62C1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816B-B46F-4E44-A799-F8FE1B727AFD}" type="datetimeFigureOut">
              <a:rPr lang="ar-IQ" smtClean="0"/>
              <a:pPr/>
              <a:t>06/07/1442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B0E3-DBFE-4DFA-B297-84BA8C62C1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816B-B46F-4E44-A799-F8FE1B727AFD}" type="datetimeFigureOut">
              <a:rPr lang="ar-IQ" smtClean="0"/>
              <a:pPr/>
              <a:t>06/07/1442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B0E3-DBFE-4DFA-B297-84BA8C62C1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816B-B46F-4E44-A799-F8FE1B727AFD}" type="datetimeFigureOut">
              <a:rPr lang="ar-IQ" smtClean="0"/>
              <a:pPr/>
              <a:t>06/07/1442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B0E3-DBFE-4DFA-B297-84BA8C62C1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816B-B46F-4E44-A799-F8FE1B727AFD}" type="datetimeFigureOut">
              <a:rPr lang="ar-IQ" smtClean="0"/>
              <a:pPr/>
              <a:t>06/07/1442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B0E3-DBFE-4DFA-B297-84BA8C62C1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816B-B46F-4E44-A799-F8FE1B727AFD}" type="datetimeFigureOut">
              <a:rPr lang="ar-IQ" smtClean="0"/>
              <a:pPr/>
              <a:t>06/07/1442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B0E3-DBFE-4DFA-B297-84BA8C62C1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816B-B46F-4E44-A799-F8FE1B727AFD}" type="datetimeFigureOut">
              <a:rPr lang="ar-IQ" smtClean="0"/>
              <a:pPr/>
              <a:t>06/07/1442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B0E3-DBFE-4DFA-B297-84BA8C62C1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816B-B46F-4E44-A799-F8FE1B727AFD}" type="datetimeFigureOut">
              <a:rPr lang="ar-IQ" smtClean="0"/>
              <a:pPr/>
              <a:t>06/07/1442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B0E3-DBFE-4DFA-B297-84BA8C62C1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816B-B46F-4E44-A799-F8FE1B727AFD}" type="datetimeFigureOut">
              <a:rPr lang="ar-IQ" smtClean="0"/>
              <a:pPr/>
              <a:t>06/07/1442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B0E3-DBFE-4DFA-B297-84BA8C62C1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816B-B46F-4E44-A799-F8FE1B727AFD}" type="datetimeFigureOut">
              <a:rPr lang="ar-IQ" smtClean="0"/>
              <a:pPr/>
              <a:t>06/07/1442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B0E3-DBFE-4DFA-B297-84BA8C62C19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816B-B46F-4E44-A799-F8FE1B727AFD}" type="datetimeFigureOut">
              <a:rPr lang="ar-IQ" smtClean="0"/>
              <a:pPr/>
              <a:t>06/07/1442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DB0E3-DBFE-4DFA-B297-84BA8C62C19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Autofit/>
          </a:bodyPr>
          <a:lstStyle/>
          <a:p>
            <a:r>
              <a:rPr lang="en-US" sz="2800" dirty="0" smtClean="0"/>
              <a:t>Respiratory system </a:t>
            </a:r>
            <a:r>
              <a:rPr lang="ar-IQ" sz="2800" b="1" dirty="0" smtClean="0"/>
              <a:t>الجهاز التنفسي</a:t>
            </a:r>
            <a:endParaRPr lang="ar-IQ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040"/>
            <a:ext cx="8964488" cy="630932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ar-IQ" sz="6400" b="1" dirty="0">
                <a:solidFill>
                  <a:schemeClr val="tx1"/>
                </a:solidFill>
              </a:rPr>
              <a:t/>
            </a:r>
            <a:br>
              <a:rPr lang="ar-IQ" sz="6400" b="1" dirty="0">
                <a:solidFill>
                  <a:schemeClr val="tx1"/>
                </a:solidFill>
              </a:rPr>
            </a:br>
            <a:r>
              <a:rPr lang="ar-IQ" sz="6400" b="1" dirty="0">
                <a:solidFill>
                  <a:schemeClr val="tx1"/>
                </a:solidFill>
              </a:rPr>
              <a:t>يتم تحرير الطاقة من الخلايا عن طريق أكسدة المواد الغذائية بواسطة الأوكسجين اللازم</a:t>
            </a:r>
            <a:r>
              <a:rPr lang="ar-IQ" sz="7200" b="1" dirty="0">
                <a:solidFill>
                  <a:schemeClr val="tx1"/>
                </a:solidFill>
              </a:rPr>
              <a:t/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لعممية التنفس والتنفس قد يكون خارجيا أي بتبادل الغازات بين الدم والمحيط الخارجي وقد يكون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تنفس </a:t>
            </a:r>
            <a:r>
              <a:rPr lang="ar-IQ" sz="7200" b="1" dirty="0" smtClean="0">
                <a:solidFill>
                  <a:schemeClr val="tx1"/>
                </a:solidFill>
              </a:rPr>
              <a:t>داخلي </a:t>
            </a:r>
            <a:r>
              <a:rPr lang="ar-IQ" sz="7200" b="1" dirty="0">
                <a:solidFill>
                  <a:schemeClr val="tx1"/>
                </a:solidFill>
              </a:rPr>
              <a:t>أي بتبادل الغازات بين الدم الموجود في الشعيرات الدموية وبين الأنسجة</a:t>
            </a:r>
            <a:r>
              <a:rPr lang="ar-IQ" sz="7200" b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ar-IQ" sz="7200" b="1" dirty="0">
                <a:solidFill>
                  <a:schemeClr val="tx1"/>
                </a:solidFill>
              </a:rPr>
              <a:t/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ويقوم بميكانيكية التنفس </a:t>
            </a:r>
            <a:r>
              <a:rPr lang="ar-IQ" sz="7200" b="1" dirty="0" smtClean="0">
                <a:solidFill>
                  <a:schemeClr val="tx1"/>
                </a:solidFill>
              </a:rPr>
              <a:t>جهاز </a:t>
            </a:r>
            <a:r>
              <a:rPr lang="ar-IQ" sz="7200" b="1" dirty="0">
                <a:solidFill>
                  <a:schemeClr val="tx1"/>
                </a:solidFill>
              </a:rPr>
              <a:t>متخصص يدعى </a:t>
            </a:r>
            <a:r>
              <a:rPr lang="ar-IQ" sz="7200" b="1" dirty="0" smtClean="0">
                <a:solidFill>
                  <a:schemeClr val="tx1"/>
                </a:solidFill>
              </a:rPr>
              <a:t>الجهز </a:t>
            </a:r>
            <a:r>
              <a:rPr lang="ar-IQ" sz="7200" b="1" dirty="0">
                <a:solidFill>
                  <a:schemeClr val="tx1"/>
                </a:solidFill>
              </a:rPr>
              <a:t>التنفسي ويوجد في الفقريات نوعان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من الأعضاء التنفسية </a:t>
            </a:r>
            <a:r>
              <a:rPr lang="ar-IQ" sz="7200" b="1" dirty="0">
                <a:solidFill>
                  <a:srgbClr val="FF0000"/>
                </a:solidFill>
              </a:rPr>
              <a:t>الخياشيم والرئات </a:t>
            </a:r>
            <a:endParaRPr lang="ar-IQ" sz="7200" b="1" dirty="0" smtClean="0">
              <a:solidFill>
                <a:srgbClr val="FF0000"/>
              </a:solidFill>
            </a:endParaRPr>
          </a:p>
          <a:p>
            <a:pPr algn="r"/>
            <a:r>
              <a:rPr lang="ar-IQ" sz="7200" b="1" dirty="0" smtClean="0">
                <a:solidFill>
                  <a:srgbClr val="FF0000"/>
                </a:solidFill>
              </a:rPr>
              <a:t>والخياشيم   </a:t>
            </a:r>
            <a:r>
              <a:rPr lang="en-US" sz="7200" b="1" dirty="0">
                <a:solidFill>
                  <a:srgbClr val="FF0000"/>
                </a:solidFill>
              </a:rPr>
              <a:t>Gills</a:t>
            </a:r>
            <a:r>
              <a:rPr lang="ar-IQ" sz="7200" b="1" dirty="0">
                <a:solidFill>
                  <a:schemeClr val="tx1"/>
                </a:solidFill>
              </a:rPr>
              <a:t>عبارة عن تراكيب خيطية الشكل </a:t>
            </a:r>
            <a:r>
              <a:rPr lang="ar-IQ" sz="7200" b="1" dirty="0" smtClean="0">
                <a:solidFill>
                  <a:schemeClr val="tx1"/>
                </a:solidFill>
              </a:rPr>
              <a:t>مزودةبشعيرات </a:t>
            </a:r>
            <a:r>
              <a:rPr lang="ar-IQ" sz="7200" b="1" dirty="0">
                <a:solidFill>
                  <a:schemeClr val="tx1"/>
                </a:solidFill>
              </a:rPr>
              <a:t>دموية ومغطات بطبقة رقيقة من نسيج طلائي بسيط </a:t>
            </a:r>
            <a:r>
              <a:rPr lang="ar-IQ" sz="7200" b="1" dirty="0" smtClean="0">
                <a:solidFill>
                  <a:schemeClr val="tx1"/>
                </a:solidFill>
              </a:rPr>
              <a:t>  </a:t>
            </a:r>
            <a:r>
              <a:rPr lang="ar-IQ" sz="7200" b="1" dirty="0">
                <a:solidFill>
                  <a:schemeClr val="tx1"/>
                </a:solidFill>
              </a:rPr>
              <a:t>تتميز باتساع سطحيا </a:t>
            </a:r>
            <a:r>
              <a:rPr lang="ar-IQ" sz="7200" b="1" dirty="0" smtClean="0">
                <a:solidFill>
                  <a:schemeClr val="tx1"/>
                </a:solidFill>
              </a:rPr>
              <a:t>لتسهل</a:t>
            </a:r>
            <a:r>
              <a:rPr lang="ar-IQ" sz="7200" b="1" dirty="0">
                <a:solidFill>
                  <a:schemeClr val="tx1"/>
                </a:solidFill>
              </a:rPr>
              <a:t/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 smtClean="0">
                <a:solidFill>
                  <a:schemeClr val="tx1"/>
                </a:solidFill>
              </a:rPr>
              <a:t>عملية </a:t>
            </a:r>
            <a:r>
              <a:rPr lang="ar-IQ" sz="7200" b="1" dirty="0">
                <a:solidFill>
                  <a:schemeClr val="tx1"/>
                </a:solidFill>
              </a:rPr>
              <a:t>التبادل الغازات وبالإضافة </a:t>
            </a:r>
            <a:r>
              <a:rPr lang="ar-IQ" sz="7200" b="1" dirty="0" smtClean="0">
                <a:solidFill>
                  <a:schemeClr val="tx1"/>
                </a:solidFill>
              </a:rPr>
              <a:t>للخياشيم   </a:t>
            </a:r>
            <a:r>
              <a:rPr lang="ar-IQ" sz="7200" b="1" dirty="0">
                <a:solidFill>
                  <a:schemeClr val="tx1"/>
                </a:solidFill>
              </a:rPr>
              <a:t>فان الأسماك العظمية </a:t>
            </a:r>
            <a:r>
              <a:rPr lang="ar-IQ" sz="7200" b="1" dirty="0" smtClean="0">
                <a:solidFill>
                  <a:schemeClr val="tx1"/>
                </a:solidFill>
              </a:rPr>
              <a:t>لها</a:t>
            </a:r>
          </a:p>
          <a:p>
            <a:pPr algn="r"/>
            <a:r>
              <a:rPr lang="ar-IQ" sz="7200" b="1" dirty="0" smtClean="0">
                <a:solidFill>
                  <a:schemeClr val="tx1"/>
                </a:solidFill>
              </a:rPr>
              <a:t>مثانة </a:t>
            </a:r>
            <a:r>
              <a:rPr lang="ar-IQ" sz="7200" b="1" dirty="0">
                <a:solidFill>
                  <a:srgbClr val="FF0000"/>
                </a:solidFill>
              </a:rPr>
              <a:t>العوم (الهوائية )</a:t>
            </a:r>
            <a:r>
              <a:rPr lang="ar-IQ" sz="7200" b="1" dirty="0">
                <a:solidFill>
                  <a:schemeClr val="tx1"/>
                </a:solidFill>
              </a:rPr>
              <a:t/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en-US" sz="7200" b="1" dirty="0">
                <a:solidFill>
                  <a:srgbClr val="FF0000"/>
                </a:solidFill>
              </a:rPr>
              <a:t>Swim bladder</a:t>
            </a:r>
            <a:r>
              <a:rPr lang="ar-IQ" sz="7200" b="1" dirty="0">
                <a:solidFill>
                  <a:schemeClr val="tx1"/>
                </a:solidFill>
              </a:rPr>
              <a:t>تقع في الناحية </a:t>
            </a:r>
            <a:r>
              <a:rPr lang="ar-IQ" sz="7200" b="1" dirty="0" smtClean="0">
                <a:solidFill>
                  <a:schemeClr val="tx1"/>
                </a:solidFill>
              </a:rPr>
              <a:t>الظهرية وهي </a:t>
            </a:r>
            <a:r>
              <a:rPr lang="ar-IQ" sz="7200" b="1" dirty="0">
                <a:solidFill>
                  <a:schemeClr val="tx1"/>
                </a:solidFill>
              </a:rPr>
              <a:t>كيس </a:t>
            </a:r>
            <a:r>
              <a:rPr lang="ar-IQ" sz="7200" b="1" dirty="0" smtClean="0">
                <a:solidFill>
                  <a:schemeClr val="tx1"/>
                </a:solidFill>
              </a:rPr>
              <a:t>مغلق </a:t>
            </a:r>
            <a:r>
              <a:rPr lang="ar-IQ" sz="7200" b="1" dirty="0">
                <a:solidFill>
                  <a:schemeClr val="tx1"/>
                </a:solidFill>
              </a:rPr>
              <a:t>متصل بالجزء الأمامي من القناة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 smtClean="0">
                <a:solidFill>
                  <a:schemeClr val="tx1"/>
                </a:solidFill>
              </a:rPr>
              <a:t>الهضمية </a:t>
            </a:r>
            <a:r>
              <a:rPr lang="ar-IQ" sz="7200" b="1" dirty="0">
                <a:solidFill>
                  <a:schemeClr val="tx1"/>
                </a:solidFill>
              </a:rPr>
              <a:t>عبر قنوات مفتوحة في بعض الأنواع </a:t>
            </a:r>
            <a:r>
              <a:rPr lang="ar-IQ" sz="7200" b="1" dirty="0" smtClean="0">
                <a:solidFill>
                  <a:schemeClr val="tx1"/>
                </a:solidFill>
              </a:rPr>
              <a:t>ومغلقة </a:t>
            </a:r>
            <a:r>
              <a:rPr lang="ar-IQ" sz="7200" b="1" dirty="0">
                <a:solidFill>
                  <a:schemeClr val="tx1"/>
                </a:solidFill>
              </a:rPr>
              <a:t>في أنواع أخرى </a:t>
            </a:r>
            <a:r>
              <a:rPr lang="ar-IQ" sz="7200" b="1" dirty="0" smtClean="0">
                <a:solidFill>
                  <a:schemeClr val="tx1"/>
                </a:solidFill>
              </a:rPr>
              <a:t>وهي </a:t>
            </a:r>
            <a:r>
              <a:rPr lang="ar-IQ" sz="7200" b="1" dirty="0">
                <a:solidFill>
                  <a:schemeClr val="tx1"/>
                </a:solidFill>
              </a:rPr>
              <a:t>تساعد الأسماك في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العوم في طبقات الماء المختمفة فيي تجعل الكثافة النوعية مساوية </a:t>
            </a:r>
            <a:r>
              <a:rPr lang="ar-IQ" sz="7200" b="1" dirty="0" smtClean="0">
                <a:solidFill>
                  <a:schemeClr val="tx1"/>
                </a:solidFill>
              </a:rPr>
              <a:t>للكثافة </a:t>
            </a:r>
            <a:r>
              <a:rPr lang="ar-IQ" sz="7200" b="1" dirty="0">
                <a:solidFill>
                  <a:schemeClr val="tx1"/>
                </a:solidFill>
              </a:rPr>
              <a:t>النوعية </a:t>
            </a:r>
            <a:r>
              <a:rPr lang="ar-IQ" sz="7200" b="1" dirty="0" smtClean="0">
                <a:solidFill>
                  <a:schemeClr val="tx1"/>
                </a:solidFill>
              </a:rPr>
              <a:t>للوسط </a:t>
            </a:r>
            <a:r>
              <a:rPr lang="ar-IQ" sz="7200" b="1" dirty="0">
                <a:solidFill>
                  <a:schemeClr val="tx1"/>
                </a:solidFill>
              </a:rPr>
              <a:t>المائي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المحيط بيا وذلك بتغير كمية الغاز الموجود </a:t>
            </a:r>
            <a:r>
              <a:rPr lang="ar-IQ" sz="7200" b="1" dirty="0" smtClean="0">
                <a:solidFill>
                  <a:schemeClr val="tx1"/>
                </a:solidFill>
              </a:rPr>
              <a:t>بداخلها.</a:t>
            </a:r>
          </a:p>
          <a:p>
            <a:pPr algn="r"/>
            <a:r>
              <a:rPr lang="ar-IQ" sz="7200" b="1" dirty="0">
                <a:solidFill>
                  <a:schemeClr val="tx1"/>
                </a:solidFill>
              </a:rPr>
              <a:t/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وعندما </a:t>
            </a:r>
            <a:r>
              <a:rPr lang="ar-IQ" sz="7200" b="1" dirty="0" smtClean="0">
                <a:solidFill>
                  <a:schemeClr val="tx1"/>
                </a:solidFill>
              </a:rPr>
              <a:t>انتقلت </a:t>
            </a:r>
            <a:r>
              <a:rPr lang="ar-IQ" sz="7200" b="1" dirty="0">
                <a:solidFill>
                  <a:schemeClr val="tx1"/>
                </a:solidFill>
              </a:rPr>
              <a:t>الحياة المائية الى اليابسة </a:t>
            </a:r>
            <a:r>
              <a:rPr lang="ar-IQ" sz="7200" b="1" dirty="0" smtClean="0">
                <a:solidFill>
                  <a:schemeClr val="tx1"/>
                </a:solidFill>
              </a:rPr>
              <a:t>حلت </a:t>
            </a:r>
            <a:r>
              <a:rPr lang="ar-IQ" sz="7200" b="1" dirty="0">
                <a:solidFill>
                  <a:schemeClr val="tx1"/>
                </a:solidFill>
              </a:rPr>
              <a:t>الرئات محل </a:t>
            </a:r>
            <a:r>
              <a:rPr lang="ar-IQ" sz="7200" b="1" dirty="0" smtClean="0">
                <a:solidFill>
                  <a:schemeClr val="tx1"/>
                </a:solidFill>
              </a:rPr>
              <a:t>الخياشيم   </a:t>
            </a:r>
            <a:r>
              <a:rPr lang="ar-IQ" sz="7200" b="1" dirty="0">
                <a:solidFill>
                  <a:schemeClr val="tx1"/>
                </a:solidFill>
              </a:rPr>
              <a:t>ويرتبط نشوء الجهاز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التنفسي ارتباطا وثيقا بنشوء </a:t>
            </a:r>
            <a:r>
              <a:rPr lang="ar-IQ" sz="7200" b="1" dirty="0" smtClean="0">
                <a:solidFill>
                  <a:schemeClr val="tx1"/>
                </a:solidFill>
              </a:rPr>
              <a:t>البلعوم </a:t>
            </a:r>
            <a:r>
              <a:rPr lang="ar-IQ" sz="7200" b="1" dirty="0">
                <a:solidFill>
                  <a:schemeClr val="tx1"/>
                </a:solidFill>
              </a:rPr>
              <a:t>وبما إن </a:t>
            </a:r>
            <a:r>
              <a:rPr lang="ar-IQ" sz="7200" b="1" dirty="0" smtClean="0">
                <a:solidFill>
                  <a:schemeClr val="tx1"/>
                </a:solidFill>
              </a:rPr>
              <a:t>البلعوم </a:t>
            </a:r>
            <a:r>
              <a:rPr lang="ar-IQ" sz="7200" b="1" dirty="0">
                <a:solidFill>
                  <a:schemeClr val="tx1"/>
                </a:solidFill>
              </a:rPr>
              <a:t>ىو جزء من القناة اليضمية إذ </a:t>
            </a:r>
            <a:r>
              <a:rPr lang="ar-IQ" sz="7200" b="1" dirty="0" smtClean="0">
                <a:solidFill>
                  <a:schemeClr val="tx1"/>
                </a:solidFill>
              </a:rPr>
              <a:t>انه </a:t>
            </a:r>
            <a:r>
              <a:rPr lang="ar-IQ" sz="7200" b="1" dirty="0">
                <a:solidFill>
                  <a:schemeClr val="tx1"/>
                </a:solidFill>
              </a:rPr>
              <a:t>مبطن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بطبقة الاندوديرم الذي تشتق </a:t>
            </a:r>
            <a:r>
              <a:rPr lang="ar-IQ" sz="7200" b="1" dirty="0" smtClean="0">
                <a:solidFill>
                  <a:schemeClr val="tx1"/>
                </a:solidFill>
              </a:rPr>
              <a:t>منه </a:t>
            </a:r>
            <a:r>
              <a:rPr lang="ar-IQ" sz="7200" b="1" dirty="0">
                <a:solidFill>
                  <a:schemeClr val="tx1"/>
                </a:solidFill>
              </a:rPr>
              <a:t>جميع التراكيب التي تنشا من </a:t>
            </a:r>
            <a:r>
              <a:rPr lang="ar-IQ" sz="7200" b="1" dirty="0" smtClean="0">
                <a:solidFill>
                  <a:schemeClr val="tx1"/>
                </a:solidFill>
              </a:rPr>
              <a:t>البلعوم </a:t>
            </a:r>
            <a:r>
              <a:rPr lang="ar-IQ" sz="7200" b="1" dirty="0">
                <a:solidFill>
                  <a:schemeClr val="tx1"/>
                </a:solidFill>
              </a:rPr>
              <a:t>والخياشيم تنشا كأعضاء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مزدوجة </a:t>
            </a:r>
            <a:r>
              <a:rPr lang="ar-IQ" sz="7200" b="1" dirty="0" smtClean="0">
                <a:solidFill>
                  <a:schemeClr val="tx1"/>
                </a:solidFill>
              </a:rPr>
              <a:t>على </a:t>
            </a:r>
            <a:r>
              <a:rPr lang="ar-IQ" sz="7200" b="1" dirty="0">
                <a:solidFill>
                  <a:schemeClr val="tx1"/>
                </a:solidFill>
              </a:rPr>
              <a:t>جانبي كيس </a:t>
            </a:r>
            <a:r>
              <a:rPr lang="ar-IQ" sz="7200" b="1" dirty="0" smtClean="0">
                <a:solidFill>
                  <a:schemeClr val="tx1"/>
                </a:solidFill>
              </a:rPr>
              <a:t>البلعوم </a:t>
            </a:r>
            <a:r>
              <a:rPr lang="ar-IQ" sz="7200" b="1" dirty="0">
                <a:solidFill>
                  <a:schemeClr val="tx1"/>
                </a:solidFill>
              </a:rPr>
              <a:t>وكل خيشوم يتألف من أوعية دموية ودعامات </a:t>
            </a:r>
            <a:r>
              <a:rPr lang="ar-IQ" sz="7200" b="1" dirty="0" smtClean="0">
                <a:solidFill>
                  <a:schemeClr val="tx1"/>
                </a:solidFill>
              </a:rPr>
              <a:t>هيكلية </a:t>
            </a:r>
            <a:r>
              <a:rPr lang="ar-IQ" sz="7200" b="1" dirty="0">
                <a:solidFill>
                  <a:schemeClr val="tx1"/>
                </a:solidFill>
              </a:rPr>
              <a:t>وكلاىما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ينشا من طبقة الميزوديرم، أما الغطاء الخارجي </a:t>
            </a:r>
            <a:r>
              <a:rPr lang="ar-IQ" sz="7200" b="1" dirty="0" smtClean="0">
                <a:solidFill>
                  <a:schemeClr val="tx1"/>
                </a:solidFill>
              </a:rPr>
              <a:t>للشقوق </a:t>
            </a:r>
            <a:r>
              <a:rPr lang="ar-IQ" sz="7200" b="1" dirty="0">
                <a:solidFill>
                  <a:schemeClr val="tx1"/>
                </a:solidFill>
              </a:rPr>
              <a:t>الخيشومية </a:t>
            </a:r>
            <a:r>
              <a:rPr lang="ar-IQ" sz="7200" b="1" dirty="0" smtClean="0">
                <a:solidFill>
                  <a:schemeClr val="tx1"/>
                </a:solidFill>
              </a:rPr>
              <a:t>فيه </a:t>
            </a:r>
            <a:r>
              <a:rPr lang="ar-IQ" sz="7200" b="1" dirty="0">
                <a:solidFill>
                  <a:schemeClr val="tx1"/>
                </a:solidFill>
              </a:rPr>
              <a:t>من طبقة الاكتوديرم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الذي </a:t>
            </a:r>
            <a:r>
              <a:rPr lang="ar-IQ" sz="7200" b="1" dirty="0" smtClean="0">
                <a:solidFill>
                  <a:schemeClr val="tx1"/>
                </a:solidFill>
              </a:rPr>
              <a:t>هو </a:t>
            </a:r>
            <a:r>
              <a:rPr lang="ar-IQ" sz="7200" b="1" dirty="0">
                <a:solidFill>
                  <a:schemeClr val="tx1"/>
                </a:solidFill>
              </a:rPr>
              <a:t>امتداد لبشرة </a:t>
            </a:r>
            <a:r>
              <a:rPr lang="ar-IQ" sz="7200" b="1" dirty="0" smtClean="0">
                <a:solidFill>
                  <a:schemeClr val="tx1"/>
                </a:solidFill>
              </a:rPr>
              <a:t>الجلد </a:t>
            </a:r>
            <a:r>
              <a:rPr lang="ar-IQ" sz="7200" b="1" dirty="0">
                <a:solidFill>
                  <a:schemeClr val="tx1"/>
                </a:solidFill>
              </a:rPr>
              <a:t>بينما تمثل البطانة </a:t>
            </a:r>
            <a:r>
              <a:rPr lang="ar-IQ" sz="7200" b="1" dirty="0" smtClean="0">
                <a:solidFill>
                  <a:schemeClr val="tx1"/>
                </a:solidFill>
              </a:rPr>
              <a:t>الداخلية للشق </a:t>
            </a:r>
            <a:r>
              <a:rPr lang="ar-IQ" sz="7200" b="1" dirty="0">
                <a:solidFill>
                  <a:schemeClr val="tx1"/>
                </a:solidFill>
              </a:rPr>
              <a:t>طبقة الاندوديرم.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 smtClean="0">
                <a:solidFill>
                  <a:schemeClr val="tx1"/>
                </a:solidFill>
              </a:rPr>
              <a:t>وخلف </a:t>
            </a:r>
            <a:r>
              <a:rPr lang="ar-IQ" sz="7200" b="1" dirty="0">
                <a:solidFill>
                  <a:schemeClr val="tx1"/>
                </a:solidFill>
              </a:rPr>
              <a:t>الزوج الأخير من الشقوق الخيشومية ينشا غرفة وسطية من قاع </a:t>
            </a:r>
            <a:r>
              <a:rPr lang="ar-IQ" sz="7200" b="1" dirty="0" smtClean="0">
                <a:solidFill>
                  <a:schemeClr val="tx1"/>
                </a:solidFill>
              </a:rPr>
              <a:t>البلعوم وهذه </a:t>
            </a:r>
            <a:r>
              <a:rPr lang="ar-IQ" sz="7200" b="1" dirty="0">
                <a:solidFill>
                  <a:schemeClr val="tx1"/>
                </a:solidFill>
              </a:rPr>
              <a:t>الغرف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 smtClean="0">
                <a:solidFill>
                  <a:schemeClr val="tx1"/>
                </a:solidFill>
              </a:rPr>
              <a:t>هي </a:t>
            </a:r>
            <a:r>
              <a:rPr lang="ar-IQ" sz="7200" b="1" dirty="0">
                <a:solidFill>
                  <a:schemeClr val="tx1"/>
                </a:solidFill>
              </a:rPr>
              <a:t>مثانة العوم في الأسماك</a:t>
            </a:r>
            <a:r>
              <a:rPr lang="ar-IQ" sz="7200" b="1" dirty="0" smtClean="0">
                <a:solidFill>
                  <a:schemeClr val="tx1"/>
                </a:solidFill>
              </a:rPr>
              <a:t>،</a:t>
            </a:r>
          </a:p>
          <a:p>
            <a:pPr algn="r"/>
            <a:r>
              <a:rPr lang="ar-IQ" sz="7200" b="1" dirty="0" smtClean="0">
                <a:solidFill>
                  <a:schemeClr val="tx1"/>
                </a:solidFill>
              </a:rPr>
              <a:t> </a:t>
            </a:r>
            <a:r>
              <a:rPr lang="ar-IQ" sz="7200" b="1" dirty="0">
                <a:solidFill>
                  <a:schemeClr val="tx1"/>
                </a:solidFill>
              </a:rPr>
              <a:t>أما في رباعية الإقدام فتمثل هذه الغرف </a:t>
            </a:r>
            <a:r>
              <a:rPr lang="ar-IQ" sz="7200" b="1" dirty="0">
                <a:solidFill>
                  <a:srgbClr val="FF0000"/>
                </a:solidFill>
              </a:rPr>
              <a:t>برعم الرئة </a:t>
            </a:r>
            <a:r>
              <a:rPr lang="en-US" sz="7200" b="1" dirty="0">
                <a:solidFill>
                  <a:srgbClr val="FF0000"/>
                </a:solidFill>
              </a:rPr>
              <a:t>Lung bud</a:t>
            </a:r>
            <a:r>
              <a:rPr lang="en-US" sz="7200" b="1" dirty="0">
                <a:solidFill>
                  <a:schemeClr val="tx1"/>
                </a:solidFill>
              </a:rPr>
              <a:t/>
            </a:r>
            <a:br>
              <a:rPr lang="en-US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الذي يمتد وينمو او يستطيل الى الجية </a:t>
            </a:r>
            <a:r>
              <a:rPr lang="ar-IQ" sz="7200" b="1" dirty="0" smtClean="0">
                <a:solidFill>
                  <a:schemeClr val="tx1"/>
                </a:solidFill>
              </a:rPr>
              <a:t>الخلفية </a:t>
            </a:r>
            <a:r>
              <a:rPr lang="ar-IQ" sz="7200" b="1" dirty="0">
                <a:solidFill>
                  <a:schemeClr val="tx1"/>
                </a:solidFill>
              </a:rPr>
              <a:t>وينقسم الى نصفين في </a:t>
            </a:r>
            <a:r>
              <a:rPr lang="ar-IQ" sz="7200" b="1" dirty="0" smtClean="0">
                <a:solidFill>
                  <a:schemeClr val="tx1"/>
                </a:solidFill>
              </a:rPr>
              <a:t>طرفي الظهري </a:t>
            </a:r>
            <a:r>
              <a:rPr lang="ar-IQ" sz="7200" b="1" dirty="0">
                <a:solidFill>
                  <a:schemeClr val="tx1"/>
                </a:solidFill>
              </a:rPr>
              <a:t>حيث يمثل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dirty="0">
                <a:solidFill>
                  <a:schemeClr val="tx1"/>
                </a:solidFill>
              </a:rPr>
              <a:t>كل جزء شعبة أولية والتي </a:t>
            </a:r>
            <a:r>
              <a:rPr lang="ar-IQ" sz="7200" b="1" dirty="0" smtClean="0">
                <a:solidFill>
                  <a:schemeClr val="tx1"/>
                </a:solidFill>
              </a:rPr>
              <a:t>بدورها </a:t>
            </a:r>
            <a:r>
              <a:rPr lang="ar-IQ" sz="7200" b="1" dirty="0">
                <a:solidFill>
                  <a:schemeClr val="tx1"/>
                </a:solidFill>
              </a:rPr>
              <a:t>تنقسم عدة مرات مكونة التشعيبات والعناصر الأساسية </a:t>
            </a:r>
            <a:r>
              <a:rPr lang="ar-IQ" sz="7200" b="1" dirty="0" smtClean="0">
                <a:solidFill>
                  <a:schemeClr val="tx1"/>
                </a:solidFill>
              </a:rPr>
              <a:t>للرئتين</a:t>
            </a:r>
            <a:r>
              <a:rPr lang="ar-IQ" sz="7200" b="1" dirty="0">
                <a:solidFill>
                  <a:schemeClr val="tx1"/>
                </a:solidFill>
              </a:rPr>
              <a:t>.</a:t>
            </a:r>
            <a:br>
              <a:rPr lang="ar-IQ" sz="7200" b="1" dirty="0">
                <a:solidFill>
                  <a:schemeClr val="tx1"/>
                </a:solidFill>
              </a:rPr>
            </a:br>
            <a:r>
              <a:rPr lang="ar-IQ" sz="7200" b="1" i="1" dirty="0" smtClean="0">
                <a:solidFill>
                  <a:schemeClr val="tx1"/>
                </a:solidFill>
              </a:rPr>
              <a:t> 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4" name="object 3"/>
          <p:cNvSpPr>
            <a:spLocks noGrp="1"/>
          </p:cNvSpPr>
          <p:nvPr>
            <p:ph idx="1"/>
          </p:nvPr>
        </p:nvSpPr>
        <p:spPr>
          <a:xfrm>
            <a:off x="457200" y="836613"/>
            <a:ext cx="8362950" cy="5761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048672"/>
          </a:xfrm>
        </p:spPr>
        <p:txBody>
          <a:bodyPr>
            <a:normAutofit fontScale="47500" lnSpcReduction="20000"/>
          </a:bodyPr>
          <a:lstStyle/>
          <a:p>
            <a:r>
              <a:rPr lang="ar-IQ" sz="3800" b="1" dirty="0"/>
              <a:t>يتصل بها من الإمام غشاء نصف قمري يتركب من نسيج رابط وتري وعند اندفاع</a:t>
            </a:r>
            <a:r>
              <a:rPr lang="ar-IQ" sz="3800" dirty="0" smtClean="0"/>
              <a:t> </a:t>
            </a:r>
            <a:br>
              <a:rPr lang="ar-IQ" sz="3800" dirty="0" smtClean="0"/>
            </a:br>
            <a:r>
              <a:rPr lang="ar-IQ" sz="3800" dirty="0" smtClean="0"/>
              <a:t> </a:t>
            </a:r>
            <a:r>
              <a:rPr lang="ar-IQ" sz="3800" b="1" dirty="0" smtClean="0"/>
              <a:t> </a:t>
            </a:r>
            <a:r>
              <a:rPr lang="ar-IQ" sz="3800" b="1" dirty="0"/>
              <a:t/>
            </a:r>
            <a:br>
              <a:rPr lang="ar-IQ" sz="3800" b="1" dirty="0"/>
            </a:br>
            <a:r>
              <a:rPr lang="ar-IQ" sz="3800" b="1" dirty="0"/>
              <a:t>الهواء داخل القصبة الهوائية فان صفيحة المزلاج تهتز وبذلك يهتز الغشاء نصف القمري</a:t>
            </a:r>
            <a:br>
              <a:rPr lang="ar-IQ" sz="3800" b="1" dirty="0"/>
            </a:br>
            <a:r>
              <a:rPr lang="ar-IQ" sz="5900" b="1" dirty="0"/>
              <a:t>داخل القصبة ويحدث الصوت .</a:t>
            </a:r>
            <a:r>
              <a:rPr lang="ar-IQ" sz="4400" b="1" dirty="0"/>
              <a:t/>
            </a:r>
            <a:br>
              <a:rPr lang="ar-IQ" sz="4400" b="1" dirty="0"/>
            </a:br>
            <a:r>
              <a:rPr lang="ar-IQ" sz="4400" dirty="0"/>
              <a:t>وتتفرع كل شعبة </a:t>
            </a:r>
            <a:r>
              <a:rPr lang="ar-IQ" sz="4400" dirty="0" smtClean="0"/>
              <a:t>هوائية </a:t>
            </a:r>
            <a:r>
              <a:rPr lang="ar-IQ" sz="4400" dirty="0"/>
              <a:t>الى العديد من التشعيبات داخل نسيج الرئة </a:t>
            </a:r>
            <a:r>
              <a:rPr lang="ar-IQ" sz="4400" dirty="0" smtClean="0"/>
              <a:t>وهذه </a:t>
            </a:r>
            <a:r>
              <a:rPr lang="ar-IQ" sz="4400" dirty="0"/>
              <a:t>الشعبيات توجد </a:t>
            </a:r>
            <a:r>
              <a:rPr lang="ar-IQ" sz="4400" dirty="0" smtClean="0"/>
              <a:t>عليها </a:t>
            </a:r>
            <a:r>
              <a:rPr lang="ar-IQ" sz="4400" dirty="0"/>
              <a:t>أنابيب </a:t>
            </a:r>
            <a:r>
              <a:rPr lang="ar-IQ" sz="4400" dirty="0" smtClean="0"/>
              <a:t>هوائية </a:t>
            </a:r>
            <a:r>
              <a:rPr lang="ar-IQ" sz="4400" dirty="0"/>
              <a:t>دقيقة تعطي </a:t>
            </a:r>
            <a:r>
              <a:rPr lang="ar-IQ" sz="4400" dirty="0" smtClean="0"/>
              <a:t>للرئة طبيعتها </a:t>
            </a:r>
            <a:r>
              <a:rPr lang="ar-IQ" sz="4400" dirty="0"/>
              <a:t>الأسفنجية وتتصل الشعبيات بمستودعات </a:t>
            </a:r>
            <a:r>
              <a:rPr lang="ar-IQ" sz="4400" dirty="0" smtClean="0"/>
              <a:t>مغلقة</a:t>
            </a:r>
            <a:r>
              <a:rPr lang="ar-IQ" sz="4400" dirty="0"/>
              <a:t/>
            </a:r>
            <a:br>
              <a:rPr lang="ar-IQ" sz="4400" dirty="0"/>
            </a:br>
            <a:r>
              <a:rPr lang="ar-IQ" sz="4400" dirty="0" smtClean="0"/>
              <a:t>للهواء </a:t>
            </a:r>
            <a:r>
              <a:rPr lang="ar-IQ" sz="4400" dirty="0"/>
              <a:t>تعرف </a:t>
            </a:r>
            <a:r>
              <a:rPr lang="ar-IQ" sz="4400" b="1" dirty="0"/>
              <a:t>بالأكياس الهوائية </a:t>
            </a:r>
            <a:r>
              <a:rPr lang="en-US" sz="4400" b="1" dirty="0"/>
              <a:t>Air sacs</a:t>
            </a:r>
            <a:r>
              <a:rPr lang="ar-IQ" sz="4400" dirty="0" smtClean="0"/>
              <a:t>وهي </a:t>
            </a:r>
            <a:r>
              <a:rPr lang="ar-IQ" sz="4400" dirty="0"/>
              <a:t>عبارة عن استطالات غشائية من الشعبتين</a:t>
            </a:r>
            <a:br>
              <a:rPr lang="ar-IQ" sz="4400" dirty="0"/>
            </a:br>
            <a:r>
              <a:rPr lang="ar-IQ" sz="4400" dirty="0" smtClean="0"/>
              <a:t>الهوائيتين وهذه </a:t>
            </a:r>
            <a:r>
              <a:rPr lang="ar-IQ" sz="4400" dirty="0"/>
              <a:t>الأكياس توجد خارج منطقة الرئتين وفي الحمام توجد </a:t>
            </a:r>
            <a:r>
              <a:rPr lang="ar-IQ" sz="4400" b="1" dirty="0"/>
              <a:t>تسعة أكياس هوائية </a:t>
            </a:r>
            <a:r>
              <a:rPr lang="ar-IQ" sz="4400" dirty="0"/>
              <a:t>أربعة</a:t>
            </a:r>
            <a:br>
              <a:rPr lang="ar-IQ" sz="4400" dirty="0"/>
            </a:br>
            <a:r>
              <a:rPr lang="ar-IQ" sz="4400" dirty="0" smtClean="0"/>
              <a:t>منها </a:t>
            </a:r>
            <a:r>
              <a:rPr lang="ar-IQ" sz="4400" dirty="0"/>
              <a:t>مزدوجة </a:t>
            </a:r>
            <a:r>
              <a:rPr lang="ar-IQ" sz="4400" dirty="0" smtClean="0"/>
              <a:t>هي </a:t>
            </a:r>
            <a:r>
              <a:rPr lang="ar-IQ" sz="4400" dirty="0"/>
              <a:t>كيس عنقي وصدري امامي وصدري </a:t>
            </a:r>
            <a:r>
              <a:rPr lang="ar-IQ" sz="4400" dirty="0" smtClean="0"/>
              <a:t>خلفي </a:t>
            </a:r>
            <a:r>
              <a:rPr lang="ar-IQ" sz="4400" dirty="0"/>
              <a:t>وبطني أما الأكياس الفردية </a:t>
            </a:r>
            <a:r>
              <a:rPr lang="ar-IQ" sz="4400" dirty="0" smtClean="0"/>
              <a:t>فهي</a:t>
            </a:r>
            <a:r>
              <a:rPr lang="ar-IQ" sz="4400" dirty="0"/>
              <a:t/>
            </a:r>
            <a:br>
              <a:rPr lang="ar-IQ" sz="4400" dirty="0"/>
            </a:br>
            <a:r>
              <a:rPr lang="ar-IQ" sz="4400" dirty="0"/>
              <a:t>بين الترقوي </a:t>
            </a:r>
            <a:r>
              <a:rPr lang="ar-IQ" sz="4400" dirty="0" smtClean="0"/>
              <a:t>وهذه </a:t>
            </a:r>
            <a:r>
              <a:rPr lang="ar-IQ" sz="4400" dirty="0"/>
              <a:t>الأكياس ىي مخازن </a:t>
            </a:r>
            <a:r>
              <a:rPr lang="ar-IQ" sz="4400" dirty="0" smtClean="0"/>
              <a:t>لليواء </a:t>
            </a:r>
            <a:r>
              <a:rPr lang="ar-IQ" sz="4400" dirty="0"/>
              <a:t>الذي يدفع ثانية الى الرئتين بفعل العضلات</a:t>
            </a:r>
            <a:br>
              <a:rPr lang="ar-IQ" sz="4400" dirty="0"/>
            </a:br>
            <a:r>
              <a:rPr lang="ar-IQ" sz="4400" dirty="0"/>
              <a:t>وحركات ضغط الأحشاء واثناء دخول وخروج </a:t>
            </a:r>
            <a:r>
              <a:rPr lang="ar-IQ" sz="4400" dirty="0" smtClean="0"/>
              <a:t>الهواء </a:t>
            </a:r>
            <a:r>
              <a:rPr lang="ar-IQ" sz="4400" dirty="0"/>
              <a:t>الى </a:t>
            </a:r>
            <a:r>
              <a:rPr lang="ar-IQ" sz="4400" dirty="0" smtClean="0"/>
              <a:t>ومن الأكياس </a:t>
            </a:r>
            <a:r>
              <a:rPr lang="ar-IQ" sz="4400" dirty="0"/>
              <a:t>تتم </a:t>
            </a:r>
            <a:r>
              <a:rPr lang="ar-IQ" sz="4400" dirty="0" smtClean="0"/>
              <a:t>عملية </a:t>
            </a:r>
            <a:r>
              <a:rPr lang="ar-IQ" sz="4400" dirty="0"/>
              <a:t>تبادل</a:t>
            </a:r>
            <a:br>
              <a:rPr lang="ar-IQ" sz="4400" dirty="0"/>
            </a:br>
            <a:r>
              <a:rPr lang="ar-IQ" sz="4400" dirty="0"/>
              <a:t>الغازي لذا يعتبر </a:t>
            </a:r>
            <a:r>
              <a:rPr lang="ar-IQ" sz="4400" dirty="0" smtClean="0"/>
              <a:t>الجهاز </a:t>
            </a:r>
            <a:r>
              <a:rPr lang="ar-IQ" sz="4400" dirty="0"/>
              <a:t>التنفسي في الطيور ذو كفاءة عالية ليلاءم معيشة الطيور لما </a:t>
            </a:r>
            <a:r>
              <a:rPr lang="ar-IQ" sz="4400" dirty="0" smtClean="0"/>
              <a:t>تحتاجه</a:t>
            </a:r>
            <a:r>
              <a:rPr lang="ar-IQ" sz="4400" dirty="0"/>
              <a:t/>
            </a:r>
            <a:br>
              <a:rPr lang="ar-IQ" sz="4400" dirty="0"/>
            </a:br>
            <a:r>
              <a:rPr lang="ar-IQ" sz="4400" dirty="0"/>
              <a:t>من أوكسجين وفير لقيام بعممية الطيران</a:t>
            </a:r>
            <a:r>
              <a:rPr lang="ar-IQ" sz="4400" dirty="0" smtClean="0"/>
              <a:t>.</a:t>
            </a:r>
          </a:p>
          <a:p>
            <a:r>
              <a:rPr lang="ar-IQ" sz="4400" dirty="0"/>
              <a:t/>
            </a:r>
            <a:br>
              <a:rPr lang="ar-IQ" sz="4400" dirty="0"/>
            </a:br>
            <a:r>
              <a:rPr lang="ar-IQ" sz="4400" b="1" dirty="0"/>
              <a:t>وللأكياس الهوائية وظيفة أخرى غي التنفسية هي </a:t>
            </a:r>
            <a:r>
              <a:rPr lang="ar-IQ" sz="4400" b="1" dirty="0" smtClean="0"/>
              <a:t>تقليل </a:t>
            </a:r>
            <a:r>
              <a:rPr lang="ar-IQ" sz="4400" b="1" dirty="0"/>
              <a:t>الوزن النوعي </a:t>
            </a:r>
            <a:r>
              <a:rPr lang="ar-IQ" sz="4400" b="1" dirty="0" smtClean="0"/>
              <a:t>للجسم </a:t>
            </a:r>
            <a:r>
              <a:rPr lang="ar-IQ" sz="4400" b="1" dirty="0"/>
              <a:t>وهي تناظر</a:t>
            </a:r>
            <a:br>
              <a:rPr lang="ar-IQ" sz="4400" b="1" dirty="0"/>
            </a:br>
            <a:r>
              <a:rPr lang="ar-IQ" sz="4400" b="1" dirty="0"/>
              <a:t>كيس العوم في الأسماك وتقع الرئت ان في التجويف </a:t>
            </a:r>
            <a:r>
              <a:rPr lang="ar-IQ" sz="4400" b="1" dirty="0" smtClean="0"/>
              <a:t>البلوري</a:t>
            </a:r>
            <a:r>
              <a:rPr lang="ar-IQ" sz="4400" dirty="0" smtClean="0"/>
              <a:t> 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اللبائن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760640"/>
          </a:xfrm>
        </p:spPr>
        <p:txBody>
          <a:bodyPr>
            <a:normAutofit fontScale="70000" lnSpcReduction="20000"/>
          </a:bodyPr>
          <a:lstStyle/>
          <a:p>
            <a:r>
              <a:rPr lang="ar-IQ" dirty="0" smtClean="0"/>
              <a:t>يحرس </a:t>
            </a:r>
            <a:r>
              <a:rPr lang="ar-IQ" dirty="0"/>
              <a:t>فتحة المزمار في </a:t>
            </a:r>
            <a:r>
              <a:rPr lang="ar-IQ" dirty="0" smtClean="0"/>
              <a:t>اللبائن </a:t>
            </a:r>
            <a:r>
              <a:rPr lang="ar-IQ" dirty="0"/>
              <a:t>فقط عضو عضمي </a:t>
            </a:r>
            <a:r>
              <a:rPr lang="ar-IQ" dirty="0" smtClean="0"/>
              <a:t>هو </a:t>
            </a:r>
            <a:r>
              <a:rPr lang="ar-IQ" dirty="0"/>
              <a:t>لسان المزمار وتؤدي فتحة المزمار</a:t>
            </a:r>
            <a:br>
              <a:rPr lang="ar-IQ" dirty="0"/>
            </a:br>
            <a:r>
              <a:rPr lang="ar-IQ" dirty="0"/>
              <a:t>الى </a:t>
            </a:r>
            <a:r>
              <a:rPr lang="ar-IQ" b="1" dirty="0"/>
              <a:t>حنجرة جيدة </a:t>
            </a:r>
            <a:r>
              <a:rPr lang="ar-IQ" dirty="0"/>
              <a:t>التكوين يدعميا غضروفان طرجياليان </a:t>
            </a:r>
            <a:r>
              <a:rPr lang="ar-IQ" dirty="0" smtClean="0"/>
              <a:t>على </a:t>
            </a:r>
            <a:r>
              <a:rPr lang="ar-IQ" dirty="0"/>
              <a:t>سطحيا </a:t>
            </a:r>
            <a:r>
              <a:rPr lang="ar-IQ" dirty="0" smtClean="0"/>
              <a:t>الخلفي </a:t>
            </a:r>
            <a:r>
              <a:rPr lang="ar-IQ" dirty="0"/>
              <a:t>كما يدعميا</a:t>
            </a:r>
            <a:br>
              <a:rPr lang="ar-IQ" dirty="0"/>
            </a:br>
            <a:r>
              <a:rPr lang="ar-IQ" dirty="0"/>
              <a:t>غضروف حمقي وكل ىذه الغضاريف مغطاة من </a:t>
            </a:r>
            <a:r>
              <a:rPr lang="ar-IQ" dirty="0" smtClean="0"/>
              <a:t>الجه </a:t>
            </a:r>
            <a:r>
              <a:rPr lang="ar-IQ" dirty="0"/>
              <a:t>البطنية بغضروف أخر درعي الشكل</a:t>
            </a:r>
            <a:br>
              <a:rPr lang="ar-IQ" dirty="0"/>
            </a:br>
            <a:r>
              <a:rPr lang="ar-IQ" b="1" dirty="0"/>
              <a:t>يدعى الغضروف الدرقي </a:t>
            </a:r>
            <a:r>
              <a:rPr lang="en-US" b="1" dirty="0"/>
              <a:t>Thyroid cartilage</a:t>
            </a:r>
            <a:r>
              <a:rPr lang="ar-IQ" b="1" dirty="0"/>
              <a:t>كما توجد طيات </a:t>
            </a:r>
            <a:r>
              <a:rPr lang="ar-IQ" b="1" dirty="0" smtClean="0"/>
              <a:t>جلدية </a:t>
            </a:r>
            <a:r>
              <a:rPr lang="ar-IQ" b="1" dirty="0"/>
              <a:t>وترية تمتد بين</a:t>
            </a:r>
            <a:br>
              <a:rPr lang="ar-IQ" b="1" dirty="0"/>
            </a:br>
            <a:r>
              <a:rPr lang="ar-IQ" b="1" dirty="0"/>
              <a:t>الغضرو </a:t>
            </a:r>
            <a:r>
              <a:rPr lang="ar-IQ" dirty="0"/>
              <a:t>ف الدرقي والغضروفان الطرجياليين </a:t>
            </a:r>
            <a:r>
              <a:rPr lang="ar-IQ" dirty="0" smtClean="0"/>
              <a:t>وهذه الطيات هي </a:t>
            </a:r>
            <a:r>
              <a:rPr lang="ar-IQ" dirty="0"/>
              <a:t>التي تكون الحبال </a:t>
            </a:r>
            <a:r>
              <a:rPr lang="ar-IQ" dirty="0" smtClean="0"/>
              <a:t>الصوتية</a:t>
            </a:r>
          </a:p>
          <a:p>
            <a:r>
              <a:rPr lang="ar-IQ" dirty="0"/>
              <a:t/>
            </a:r>
            <a:br>
              <a:rPr lang="ar-IQ" dirty="0"/>
            </a:br>
            <a:r>
              <a:rPr lang="ar-IQ" dirty="0"/>
              <a:t>وتؤدي الحنجرة الى القصبة </a:t>
            </a:r>
            <a:r>
              <a:rPr lang="ar-IQ" dirty="0" smtClean="0"/>
              <a:t>الهوائية </a:t>
            </a:r>
            <a:r>
              <a:rPr lang="ar-IQ" dirty="0"/>
              <a:t>الى القصبة </a:t>
            </a:r>
            <a:r>
              <a:rPr lang="ar-IQ" dirty="0" smtClean="0"/>
              <a:t>الهوائية </a:t>
            </a:r>
            <a:r>
              <a:rPr lang="ar-IQ" dirty="0"/>
              <a:t>التي </a:t>
            </a:r>
            <a:r>
              <a:rPr lang="ar-IQ" dirty="0" smtClean="0"/>
              <a:t>تختلف </a:t>
            </a:r>
            <a:r>
              <a:rPr lang="ar-IQ" dirty="0"/>
              <a:t>في طوليا باختلاف العنق</a:t>
            </a:r>
            <a:br>
              <a:rPr lang="ar-IQ" dirty="0"/>
            </a:br>
            <a:r>
              <a:rPr lang="ar-IQ" dirty="0" smtClean="0"/>
              <a:t>وهي </a:t>
            </a:r>
            <a:r>
              <a:rPr lang="ar-IQ" dirty="0"/>
              <a:t>مدعمة </a:t>
            </a:r>
            <a:r>
              <a:rPr lang="ar-IQ" dirty="0" smtClean="0"/>
              <a:t>بحلقات </a:t>
            </a:r>
            <a:r>
              <a:rPr lang="ar-IQ" dirty="0"/>
              <a:t>عظمية غير </a:t>
            </a:r>
            <a:r>
              <a:rPr lang="ar-IQ" dirty="0" smtClean="0"/>
              <a:t>كاملة </a:t>
            </a:r>
            <a:r>
              <a:rPr lang="ar-IQ" dirty="0"/>
              <a:t>في </a:t>
            </a:r>
            <a:r>
              <a:rPr lang="ar-IQ" dirty="0" smtClean="0"/>
              <a:t>الجه الظهرية المواجهة للمرئ </a:t>
            </a:r>
            <a:r>
              <a:rPr lang="ar-IQ" dirty="0"/>
              <a:t>ويتفرع كل شعبة</a:t>
            </a:r>
            <a:br>
              <a:rPr lang="ar-IQ" dirty="0"/>
            </a:br>
            <a:r>
              <a:rPr lang="ar-IQ" dirty="0"/>
              <a:t>داخل الرئة الى تفرعات عديدة وتستضيق تجاويفيا تدريجيا حتى تنتيي </a:t>
            </a:r>
            <a:r>
              <a:rPr lang="ar-IQ"/>
              <a:t>بقنوات </a:t>
            </a:r>
            <a:r>
              <a:rPr lang="ar-IQ" smtClean="0"/>
              <a:t>هوائية </a:t>
            </a:r>
            <a:r>
              <a:rPr lang="ar-IQ" dirty="0"/>
              <a:t>تدعى</a:t>
            </a:r>
            <a:br>
              <a:rPr lang="ar-IQ" dirty="0"/>
            </a:br>
            <a:r>
              <a:rPr lang="ar-IQ" b="1" dirty="0"/>
              <a:t>الشعيبات الهوائية </a:t>
            </a:r>
            <a:r>
              <a:rPr lang="en-US" b="1" dirty="0"/>
              <a:t>Bronchioles</a:t>
            </a:r>
            <a:r>
              <a:rPr lang="ar-IQ" dirty="0"/>
              <a:t>التي ينشا منيا الحويصلات اليوائية </a:t>
            </a:r>
            <a:r>
              <a:rPr lang="en-US" dirty="0"/>
              <a:t>Alveoli</a:t>
            </a:r>
            <a:r>
              <a:rPr lang="ar-IQ" dirty="0"/>
              <a:t>التي من</a:t>
            </a:r>
            <a:br>
              <a:rPr lang="ar-IQ" dirty="0"/>
            </a:br>
            <a:r>
              <a:rPr lang="ar-IQ" dirty="0"/>
              <a:t>خلال جدرانيا الرقيقة يتم التبادل الغازي والرئة في </a:t>
            </a:r>
            <a:r>
              <a:rPr lang="ar-IQ" dirty="0" smtClean="0"/>
              <a:t>اللبائن </a:t>
            </a:r>
            <a:r>
              <a:rPr lang="ar-IQ" dirty="0"/>
              <a:t>أسفنجية ذو لون وردي مفصص وعدد</a:t>
            </a:r>
            <a:br>
              <a:rPr lang="ar-IQ" dirty="0"/>
            </a:br>
            <a:r>
              <a:rPr lang="ar-IQ" dirty="0"/>
              <a:t>الفصوص كل رئة </a:t>
            </a:r>
            <a:r>
              <a:rPr lang="ar-IQ" dirty="0" smtClean="0"/>
              <a:t>يختلف </a:t>
            </a:r>
            <a:r>
              <a:rPr lang="ar-IQ" dirty="0"/>
              <a:t>في الحيوانا ت </a:t>
            </a:r>
            <a:r>
              <a:rPr lang="ar-IQ" dirty="0" smtClean="0"/>
              <a:t>المختلفة </a:t>
            </a:r>
            <a:r>
              <a:rPr lang="ar-IQ" dirty="0"/>
              <a:t>وعدد فصوص الرئة </a:t>
            </a:r>
            <a:r>
              <a:rPr lang="ar-IQ" dirty="0" smtClean="0"/>
              <a:t>يختلف </a:t>
            </a:r>
            <a:r>
              <a:rPr lang="ar-IQ" dirty="0"/>
              <a:t>في الحيوانا ت</a:t>
            </a:r>
            <a:br>
              <a:rPr lang="ar-IQ" dirty="0"/>
            </a:br>
            <a:r>
              <a:rPr lang="ar-IQ" dirty="0" smtClean="0"/>
              <a:t>المختلفة </a:t>
            </a:r>
            <a:r>
              <a:rPr lang="ar-IQ" dirty="0"/>
              <a:t>وعدد فصوص الرئة اليمنى أكثر من الرئة اليسرى </a:t>
            </a:r>
            <a:r>
              <a:rPr lang="ar-IQ" dirty="0" smtClean="0"/>
              <a:t>وتقع </a:t>
            </a:r>
            <a:r>
              <a:rPr lang="ar-IQ" dirty="0"/>
              <a:t>الرئتان في التجويف </a:t>
            </a:r>
            <a:r>
              <a:rPr lang="ar-IQ" dirty="0" smtClean="0"/>
              <a:t>البلوري</a:t>
            </a:r>
            <a:r>
              <a:rPr lang="ar-IQ" dirty="0"/>
              <a:t/>
            </a:r>
            <a:br>
              <a:rPr lang="ar-IQ" dirty="0"/>
            </a:br>
            <a:r>
              <a:rPr lang="en-US" dirty="0"/>
              <a:t>Pleural cavity</a:t>
            </a:r>
            <a:r>
              <a:rPr lang="ar-IQ" dirty="0" smtClean="0"/>
              <a:t>وهذا </a:t>
            </a:r>
            <a:r>
              <a:rPr lang="ar-IQ" dirty="0"/>
              <a:t>التجويف مفصول عن التجويف الحشوي بواسطة الحجاب الحاجز</a:t>
            </a:r>
            <a:br>
              <a:rPr lang="ar-IQ" dirty="0"/>
            </a:br>
            <a:r>
              <a:rPr lang="en-US" dirty="0"/>
              <a:t>Diaphragm</a:t>
            </a:r>
            <a:r>
              <a:rPr lang="en-US" dirty="0" smtClean="0"/>
              <a:t> 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4" name="object 4"/>
          <p:cNvSpPr>
            <a:spLocks noGrp="1"/>
          </p:cNvSpPr>
          <p:nvPr>
            <p:ph idx="1"/>
          </p:nvPr>
        </p:nvSpPr>
        <p:spPr>
          <a:xfrm>
            <a:off x="457200" y="188913"/>
            <a:ext cx="5050904" cy="5184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ar-IQ" dirty="0"/>
          </a:p>
        </p:txBody>
      </p:sp>
      <p:sp>
        <p:nvSpPr>
          <p:cNvPr id="5" name="object 3"/>
          <p:cNvSpPr/>
          <p:nvPr/>
        </p:nvSpPr>
        <p:spPr>
          <a:xfrm>
            <a:off x="5652120" y="188640"/>
            <a:ext cx="3230746" cy="5256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ar-IQ" sz="3200" dirty="0" smtClean="0"/>
              <a:t>الحبليات الاولية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616624"/>
          </a:xfrm>
        </p:spPr>
        <p:txBody>
          <a:bodyPr/>
          <a:lstStyle/>
          <a:p>
            <a:r>
              <a:rPr lang="ar-IQ" dirty="0" smtClean="0"/>
              <a:t>يخترق </a:t>
            </a:r>
            <a:r>
              <a:rPr lang="ar-IQ" dirty="0"/>
              <a:t>جدار البمعوم في الرميح العديد من </a:t>
            </a:r>
            <a:r>
              <a:rPr lang="ar-IQ" b="1" dirty="0"/>
              <a:t>الشقوق الخيشومية </a:t>
            </a:r>
            <a:r>
              <a:rPr lang="ar-IQ" dirty="0"/>
              <a:t>التي يفصل بعضيا البعض</a:t>
            </a:r>
            <a:br>
              <a:rPr lang="ar-IQ" dirty="0"/>
            </a:br>
            <a:r>
              <a:rPr lang="ar-IQ" b="1" dirty="0"/>
              <a:t>القضبان الخيشومية </a:t>
            </a:r>
            <a:r>
              <a:rPr lang="ar-IQ" dirty="0"/>
              <a:t>ويفتح </a:t>
            </a:r>
            <a:r>
              <a:rPr lang="ar-IQ" dirty="0" smtClean="0"/>
              <a:t>البلعوم </a:t>
            </a:r>
            <a:r>
              <a:rPr lang="ar-IQ" dirty="0"/>
              <a:t>من الجانبين الى </a:t>
            </a:r>
            <a:r>
              <a:rPr lang="ar-IQ" b="1" dirty="0"/>
              <a:t>غرفة البهو </a:t>
            </a:r>
            <a:r>
              <a:rPr lang="ar-IQ" dirty="0"/>
              <a:t>وعند مرور تيار الماء تتم</a:t>
            </a:r>
            <a:br>
              <a:rPr lang="ar-IQ" dirty="0"/>
            </a:br>
            <a:r>
              <a:rPr lang="ar-IQ" dirty="0"/>
              <a:t>عممية تبادل الغازا ت خلال </a:t>
            </a:r>
            <a:r>
              <a:rPr lang="ar-IQ" b="1" dirty="0"/>
              <a:t>جدر القضبان الخيشومية </a:t>
            </a:r>
            <a:r>
              <a:rPr lang="ar-IQ" dirty="0"/>
              <a:t>المزودة بالشعيرات الدموية ويطرد الماء</a:t>
            </a:r>
            <a:br>
              <a:rPr lang="ar-IQ" dirty="0"/>
            </a:br>
            <a:r>
              <a:rPr lang="ar-IQ" dirty="0"/>
              <a:t>عبر الشقوق الخيشومية الى تجويف البيو ومنو الى خارج الجسم بواسطة فتحة </a:t>
            </a:r>
            <a:r>
              <a:rPr lang="ar-IQ" dirty="0" smtClean="0"/>
              <a:t>البهو </a:t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ar-IQ" b="1" i="1" dirty="0"/>
              <a:t>دائريات الفم</a:t>
            </a:r>
            <a:r>
              <a:rPr lang="ar-IQ" dirty="0" smtClean="0"/>
              <a:t>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760640"/>
          </a:xfrm>
        </p:spPr>
        <p:txBody>
          <a:bodyPr>
            <a:normAutofit fontScale="70000" lnSpcReduction="20000"/>
          </a:bodyPr>
          <a:lstStyle/>
          <a:p>
            <a:r>
              <a:rPr lang="ar-IQ" dirty="0" smtClean="0"/>
              <a:t> يوجد </a:t>
            </a:r>
            <a:r>
              <a:rPr lang="ar-IQ" b="1" dirty="0" smtClean="0"/>
              <a:t>سبعة </a:t>
            </a:r>
            <a:r>
              <a:rPr lang="ar-IQ" b="1" dirty="0"/>
              <a:t>أزواج </a:t>
            </a:r>
            <a:r>
              <a:rPr lang="ar-IQ" dirty="0"/>
              <a:t>من الشقوق الخيشومية عمى جانبي </a:t>
            </a:r>
            <a:r>
              <a:rPr lang="ar-IQ" dirty="0" smtClean="0"/>
              <a:t>البلعوم </a:t>
            </a:r>
            <a:r>
              <a:rPr lang="ar-IQ" dirty="0"/>
              <a:t>واثناء التحول الى</a:t>
            </a:r>
            <a:br>
              <a:rPr lang="ar-IQ" dirty="0"/>
            </a:br>
            <a:r>
              <a:rPr lang="ar-IQ" dirty="0"/>
              <a:t>الطور البالغ ينشطر </a:t>
            </a:r>
            <a:r>
              <a:rPr lang="ar-IQ" b="1" dirty="0"/>
              <a:t>البمعوم </a:t>
            </a:r>
            <a:r>
              <a:rPr lang="ar-IQ" dirty="0"/>
              <a:t>طوليا الى الممر </a:t>
            </a:r>
            <a:r>
              <a:rPr lang="ar-IQ" dirty="0" smtClean="0"/>
              <a:t>ظهري هو </a:t>
            </a:r>
            <a:r>
              <a:rPr lang="ar-IQ" b="1" dirty="0"/>
              <a:t>المرئ </a:t>
            </a:r>
            <a:r>
              <a:rPr lang="ar-IQ" dirty="0"/>
              <a:t>وممر بطني ىو </a:t>
            </a:r>
            <a:r>
              <a:rPr lang="ar-IQ" b="1" dirty="0"/>
              <a:t>الأنبوبة</a:t>
            </a:r>
            <a:br>
              <a:rPr lang="ar-IQ" b="1" dirty="0"/>
            </a:br>
            <a:r>
              <a:rPr lang="ar-IQ" b="1" dirty="0"/>
              <a:t>التنفسية </a:t>
            </a:r>
            <a:r>
              <a:rPr lang="ar-IQ" dirty="0"/>
              <a:t>التي تكون مغمقة من الخمف وتؤدي عمى الجانبين الى </a:t>
            </a:r>
            <a:r>
              <a:rPr lang="ar-IQ" b="1" dirty="0"/>
              <a:t>سبعة أزواج من الغرف</a:t>
            </a:r>
            <a:br>
              <a:rPr lang="ar-IQ" b="1" dirty="0"/>
            </a:br>
            <a:r>
              <a:rPr lang="ar-IQ" b="1" dirty="0"/>
              <a:t>الخيشومية </a:t>
            </a:r>
            <a:r>
              <a:rPr lang="ar-IQ" dirty="0"/>
              <a:t>ولكل غرفة ليا فتحة داخمية تفتح في داخل الأنبوبة التنفسية وأخرى خارجية تفتح الى</a:t>
            </a:r>
            <a:br>
              <a:rPr lang="ar-IQ" dirty="0"/>
            </a:br>
            <a:r>
              <a:rPr lang="ar-IQ" dirty="0"/>
              <a:t>سطح الخارجي لمجسم ويندفع الماء داخل الأنبوبة، إما عبر القمع الفمي اذا كان الحيوان سابحا</a:t>
            </a:r>
            <a:br>
              <a:rPr lang="ar-IQ" dirty="0"/>
            </a:br>
            <a:r>
              <a:rPr lang="ar-IQ" dirty="0"/>
              <a:t>او عبر الشقوق أذا كان الحيوان </a:t>
            </a:r>
            <a:r>
              <a:rPr lang="ar-IQ" dirty="0" smtClean="0"/>
              <a:t>ملتصقا </a:t>
            </a:r>
            <a:r>
              <a:rPr lang="ar-IQ" dirty="0"/>
              <a:t>بضحاياه شاغلا كل القمع الفمي وفي كلا الحالتين</a:t>
            </a:r>
            <a:br>
              <a:rPr lang="ar-IQ" dirty="0"/>
            </a:br>
            <a:r>
              <a:rPr lang="ar-IQ" dirty="0"/>
              <a:t>يصل الماء الى داخل الغرف الخيشومية عمى كلا الجانبين والغرف الخيشومية مزودة بعدد كبير</a:t>
            </a:r>
            <a:br>
              <a:rPr lang="ar-IQ" dirty="0"/>
            </a:br>
            <a:r>
              <a:rPr lang="ar-IQ" dirty="0"/>
              <a:t>من بروزات إصبعية الشكل تدعى </a:t>
            </a:r>
            <a:r>
              <a:rPr lang="ar-IQ" b="1" dirty="0"/>
              <a:t>الصفائح الخيشومية </a:t>
            </a:r>
            <a:r>
              <a:rPr lang="en-US" dirty="0"/>
              <a:t>Gill lamella</a:t>
            </a:r>
            <a:r>
              <a:rPr lang="ar-IQ" dirty="0" smtClean="0"/>
              <a:t>وهذا يمدها </a:t>
            </a:r>
            <a:r>
              <a:rPr lang="ar-IQ" dirty="0"/>
              <a:t>أوعية </a:t>
            </a:r>
            <a:r>
              <a:rPr lang="ar-IQ" dirty="0" smtClean="0"/>
              <a:t>دموية غزيرة </a:t>
            </a:r>
            <a:r>
              <a:rPr lang="ar-IQ" dirty="0"/>
              <a:t>وخلال </a:t>
            </a:r>
            <a:r>
              <a:rPr lang="ar-IQ" dirty="0" smtClean="0"/>
              <a:t>جدرانها </a:t>
            </a:r>
            <a:r>
              <a:rPr lang="ar-IQ" dirty="0"/>
              <a:t>الرقيقة تتم </a:t>
            </a:r>
            <a:r>
              <a:rPr lang="ar-IQ" dirty="0" smtClean="0"/>
              <a:t>عملية </a:t>
            </a:r>
            <a:r>
              <a:rPr lang="ar-IQ" dirty="0"/>
              <a:t>التبادل الغازات ويفصل الغرف الخيشومية بعضيا </a:t>
            </a:r>
            <a:r>
              <a:rPr lang="ar-IQ" dirty="0" smtClean="0"/>
              <a:t>عن بعض </a:t>
            </a:r>
            <a:r>
              <a:rPr lang="ar-IQ" dirty="0"/>
              <a:t>حواجز خيشومية التي يدعميا قطع </a:t>
            </a:r>
            <a:r>
              <a:rPr lang="ar-IQ" dirty="0" smtClean="0"/>
              <a:t>  غضر وفية </a:t>
            </a:r>
            <a:r>
              <a:rPr lang="ar-IQ" dirty="0"/>
              <a:t>وعضلات عاصرة تنظم فتح </a:t>
            </a:r>
            <a:r>
              <a:rPr lang="ar-IQ" dirty="0" smtClean="0"/>
              <a:t>وغلق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>الشقوق الخيشومية الداخمية والخارجية اثناء دخول الماء </a:t>
            </a:r>
            <a:r>
              <a:rPr lang="ar-IQ" dirty="0" smtClean="0"/>
              <a:t>وخروجه </a:t>
            </a:r>
            <a:r>
              <a:rPr lang="ar-IQ" dirty="0"/>
              <a:t>الى ومن الغرف الخيشومية</a:t>
            </a:r>
            <a:r>
              <a:rPr lang="ar-IQ" dirty="0" smtClean="0"/>
              <a:t> </a:t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IQ" b="1" i="1" dirty="0"/>
              <a:t>في الأسماك الغضروفية</a:t>
            </a:r>
            <a:r>
              <a:rPr lang="ar-IQ" dirty="0" smtClean="0"/>
              <a:t>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616624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توجد </a:t>
            </a:r>
            <a:r>
              <a:rPr lang="ar-IQ" b="1" dirty="0"/>
              <a:t>خمسة أزواج </a:t>
            </a:r>
            <a:r>
              <a:rPr lang="ar-IQ" dirty="0"/>
              <a:t>من الغرف الخيشومية : </a:t>
            </a:r>
            <a:r>
              <a:rPr lang="ar-IQ" b="1" dirty="0"/>
              <a:t>الأربعة الأمامية </a:t>
            </a:r>
            <a:r>
              <a:rPr lang="ar-IQ" dirty="0" smtClean="0"/>
              <a:t>منها </a:t>
            </a:r>
            <a:r>
              <a:rPr lang="ar-IQ" dirty="0"/>
              <a:t>فقط </a:t>
            </a:r>
            <a:r>
              <a:rPr lang="ar-IQ" dirty="0" smtClean="0"/>
              <a:t>تمتلك </a:t>
            </a:r>
            <a:r>
              <a:rPr lang="ar-IQ" dirty="0"/>
              <a:t>صفائح</a:t>
            </a:r>
            <a:br>
              <a:rPr lang="ar-IQ" dirty="0"/>
            </a:br>
            <a:r>
              <a:rPr lang="ar-IQ" dirty="0"/>
              <a:t>خيشومية </a:t>
            </a:r>
            <a:r>
              <a:rPr lang="ar-IQ" dirty="0" smtClean="0"/>
              <a:t>على </a:t>
            </a:r>
            <a:r>
              <a:rPr lang="ar-IQ" dirty="0"/>
              <a:t>كل </a:t>
            </a:r>
            <a:r>
              <a:rPr lang="ar-IQ" dirty="0" smtClean="0"/>
              <a:t>جانبيها </a:t>
            </a:r>
            <a:r>
              <a:rPr lang="ar-IQ" dirty="0"/>
              <a:t>الأمامي </a:t>
            </a:r>
            <a:r>
              <a:rPr lang="ar-IQ" dirty="0" smtClean="0"/>
              <a:t>والخلفي </a:t>
            </a:r>
            <a:r>
              <a:rPr lang="ar-IQ" dirty="0"/>
              <a:t>لذا يدعى كل من </a:t>
            </a:r>
            <a:r>
              <a:rPr lang="ar-IQ" dirty="0" smtClean="0"/>
              <a:t>هذه </a:t>
            </a:r>
            <a:r>
              <a:rPr lang="ar-IQ" dirty="0"/>
              <a:t>الغرف </a:t>
            </a:r>
            <a:r>
              <a:rPr lang="ar-IQ" b="1" dirty="0"/>
              <a:t>بالخيشوم الكامل</a:t>
            </a:r>
            <a:br>
              <a:rPr lang="ar-IQ" b="1" dirty="0"/>
            </a:br>
            <a:r>
              <a:rPr lang="ar-IQ" dirty="0"/>
              <a:t>،</a:t>
            </a:r>
            <a:r>
              <a:rPr lang="en-US" dirty="0" err="1"/>
              <a:t>Holobranch</a:t>
            </a:r>
            <a:r>
              <a:rPr lang="ar-IQ" dirty="0"/>
              <a:t>إما </a:t>
            </a:r>
            <a:r>
              <a:rPr lang="ar-IQ" b="1" dirty="0"/>
              <a:t>الغرفة الخامسة </a:t>
            </a:r>
            <a:r>
              <a:rPr lang="ar-IQ" dirty="0" smtClean="0"/>
              <a:t>فيها </a:t>
            </a:r>
            <a:r>
              <a:rPr lang="ar-IQ" dirty="0"/>
              <a:t>صفائح خيشومية </a:t>
            </a:r>
            <a:r>
              <a:rPr lang="ar-IQ" dirty="0" smtClean="0"/>
              <a:t>على </a:t>
            </a:r>
            <a:r>
              <a:rPr lang="ar-IQ" dirty="0"/>
              <a:t>الناحية الأمامية فقط نظرا لان</a:t>
            </a:r>
            <a:br>
              <a:rPr lang="ar-IQ" dirty="0"/>
            </a:br>
            <a:r>
              <a:rPr lang="ar-IQ" dirty="0" smtClean="0"/>
              <a:t>ناحيتها الخلفية متصلة </a:t>
            </a:r>
            <a:r>
              <a:rPr lang="ar-IQ" dirty="0"/>
              <a:t>بمنطقة الجذع ولذا تعرف </a:t>
            </a:r>
            <a:r>
              <a:rPr lang="ar-IQ" b="1" dirty="0"/>
              <a:t>بنصف خيشوم </a:t>
            </a:r>
            <a:r>
              <a:rPr lang="en-US" dirty="0" err="1"/>
              <a:t>Hemibranch</a:t>
            </a:r>
            <a:r>
              <a:rPr lang="ar-IQ" dirty="0"/>
              <a:t>وخلف العين</a:t>
            </a:r>
            <a:br>
              <a:rPr lang="ar-IQ" dirty="0"/>
            </a:br>
            <a:r>
              <a:rPr lang="ar-IQ" dirty="0"/>
              <a:t>يوجد شق خيشومي مختزل يدعى </a:t>
            </a:r>
            <a:r>
              <a:rPr lang="ar-IQ" b="1" dirty="0"/>
              <a:t>ثغرااً تنفسيااً </a:t>
            </a:r>
            <a:r>
              <a:rPr lang="en-US" dirty="0"/>
              <a:t>Spiracle</a:t>
            </a:r>
            <a:r>
              <a:rPr lang="ar-IQ" dirty="0"/>
              <a:t>او الخيشوم الكاذب </a:t>
            </a:r>
            <a:r>
              <a:rPr lang="en-US" dirty="0" err="1"/>
              <a:t>Pseudobranch</a:t>
            </a:r>
            <a:r>
              <a:rPr lang="en-US" dirty="0"/>
              <a:t/>
            </a:r>
            <a:br>
              <a:rPr lang="en-US" dirty="0"/>
            </a:br>
            <a:r>
              <a:rPr lang="ar-IQ" dirty="0" smtClean="0"/>
              <a:t>لانه </a:t>
            </a:r>
            <a:r>
              <a:rPr lang="ar-IQ" dirty="0"/>
              <a:t>لايؤدي </a:t>
            </a:r>
            <a:r>
              <a:rPr lang="ar-IQ" dirty="0" smtClean="0"/>
              <a:t>وظيفة </a:t>
            </a:r>
            <a:r>
              <a:rPr lang="ar-IQ" dirty="0"/>
              <a:t>تنفسية</a:t>
            </a:r>
            <a:r>
              <a:rPr lang="ar-IQ" dirty="0" smtClean="0"/>
              <a:t> </a:t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ar-IQ" b="1" i="1" dirty="0"/>
              <a:t>الأسماك العظمية</a:t>
            </a:r>
            <a:r>
              <a:rPr lang="ar-IQ" dirty="0" smtClean="0"/>
              <a:t>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832648"/>
          </a:xfrm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يوجد </a:t>
            </a:r>
            <a:r>
              <a:rPr lang="ar-IQ" dirty="0"/>
              <a:t>أ </a:t>
            </a:r>
            <a:r>
              <a:rPr lang="ar-IQ" b="1" dirty="0"/>
              <a:t>خمسة أزواج </a:t>
            </a:r>
            <a:r>
              <a:rPr lang="ar-IQ" dirty="0"/>
              <a:t>من الغرف الخيشومية </a:t>
            </a:r>
            <a:r>
              <a:rPr lang="ar-IQ" b="1" dirty="0"/>
              <a:t>الأربعة الأمامية </a:t>
            </a:r>
            <a:r>
              <a:rPr lang="ar-IQ" dirty="0"/>
              <a:t>فقط </a:t>
            </a:r>
            <a:r>
              <a:rPr lang="ar-IQ" dirty="0" smtClean="0"/>
              <a:t>هي </a:t>
            </a:r>
            <a:r>
              <a:rPr lang="ar-IQ" dirty="0"/>
              <a:t>الفعالة إما الغرفة</a:t>
            </a:r>
            <a:br>
              <a:rPr lang="ar-IQ" dirty="0"/>
            </a:br>
            <a:r>
              <a:rPr lang="ar-IQ" dirty="0"/>
              <a:t>الخامسة فيي متصمة تماما بالجذع ويفصل </a:t>
            </a:r>
            <a:r>
              <a:rPr lang="ar-IQ" dirty="0" smtClean="0"/>
              <a:t>هذا </a:t>
            </a:r>
            <a:r>
              <a:rPr lang="ar-IQ" dirty="0"/>
              <a:t>الغرف جزئيا أربعة أقواس خيشومية </a:t>
            </a:r>
            <a:r>
              <a:rPr lang="en-US" dirty="0"/>
              <a:t>Gills</a:t>
            </a:r>
            <a:br>
              <a:rPr lang="en-US" dirty="0"/>
            </a:br>
            <a:r>
              <a:rPr lang="en-US" dirty="0"/>
              <a:t>arches</a:t>
            </a:r>
            <a:r>
              <a:rPr lang="ar-IQ" dirty="0"/>
              <a:t>حيث إن ىذه الغرف تفتح في تجويف مشترك يدعى </a:t>
            </a:r>
            <a:r>
              <a:rPr lang="ar-IQ" b="1" dirty="0"/>
              <a:t>بالغرف الخيشومية العامة</a:t>
            </a:r>
            <a:br>
              <a:rPr lang="ar-IQ" b="1" dirty="0"/>
            </a:br>
            <a:r>
              <a:rPr lang="en-US" dirty="0"/>
              <a:t>Common </a:t>
            </a:r>
            <a:r>
              <a:rPr lang="en-US" dirty="0" err="1"/>
              <a:t>branchial</a:t>
            </a:r>
            <a:r>
              <a:rPr lang="en-US" dirty="0"/>
              <a:t> chamber</a:t>
            </a:r>
            <a:r>
              <a:rPr lang="ar-IQ" dirty="0" smtClean="0"/>
              <a:t>ويحدها </a:t>
            </a:r>
            <a:r>
              <a:rPr lang="ar-IQ" dirty="0"/>
              <a:t>من الخارج الغطاء الخيشومي </a:t>
            </a:r>
            <a:r>
              <a:rPr lang="ar-IQ" dirty="0" smtClean="0"/>
              <a:t>وهذه </a:t>
            </a:r>
            <a:r>
              <a:rPr lang="ar-IQ" dirty="0"/>
              <a:t>الغرف تفتح</a:t>
            </a:r>
            <a:r>
              <a:rPr lang="ar-IQ" dirty="0" smtClean="0"/>
              <a:t> بفتحة </a:t>
            </a:r>
            <a:r>
              <a:rPr lang="ar-IQ" dirty="0"/>
              <a:t>خيشومية عامة في مؤخرة </a:t>
            </a:r>
            <a:r>
              <a:rPr lang="ar-IQ" dirty="0" smtClean="0"/>
              <a:t>البلعوم </a:t>
            </a:r>
            <a:r>
              <a:rPr lang="ar-IQ" dirty="0"/>
              <a:t>ويتحكم في فتح وغمق </a:t>
            </a:r>
            <a:r>
              <a:rPr lang="ar-IQ" dirty="0" smtClean="0"/>
              <a:t>هىذه </a:t>
            </a:r>
            <a:r>
              <a:rPr lang="ar-IQ" dirty="0"/>
              <a:t>الفتحة </a:t>
            </a:r>
            <a:r>
              <a:rPr lang="ar-IQ" b="1" dirty="0"/>
              <a:t>غشاء الغطاء</a:t>
            </a:r>
            <a:br>
              <a:rPr lang="ar-IQ" b="1" dirty="0"/>
            </a:br>
            <a:r>
              <a:rPr lang="ar-IQ" b="1" dirty="0"/>
              <a:t>الخيشومي </a:t>
            </a:r>
            <a:r>
              <a:rPr lang="en-US" dirty="0" err="1"/>
              <a:t>Branchiostigeal</a:t>
            </a:r>
            <a:r>
              <a:rPr lang="en-US" dirty="0"/>
              <a:t> membranes</a:t>
            </a:r>
            <a:r>
              <a:rPr lang="ar-IQ" dirty="0"/>
              <a:t>وكل قوس خيشومي يحمل </a:t>
            </a:r>
            <a:r>
              <a:rPr lang="ar-IQ" dirty="0" smtClean="0"/>
              <a:t>عمل ناحيته الخارجية </a:t>
            </a:r>
            <a:r>
              <a:rPr lang="ar-IQ" dirty="0"/>
              <a:t>صفين من </a:t>
            </a:r>
            <a:r>
              <a:rPr lang="ar-IQ" b="1" dirty="0"/>
              <a:t>الخيوط الخيشومية </a:t>
            </a:r>
            <a:r>
              <a:rPr lang="ar-IQ" dirty="0"/>
              <a:t>كما يحمل من </a:t>
            </a:r>
            <a:r>
              <a:rPr lang="ar-IQ" dirty="0" smtClean="0"/>
              <a:t>ناحيته الداخلية </a:t>
            </a:r>
            <a:r>
              <a:rPr lang="ar-IQ" dirty="0"/>
              <a:t>صفين من </a:t>
            </a:r>
            <a:r>
              <a:rPr lang="ar-IQ" b="1" dirty="0"/>
              <a:t>الأسنان</a:t>
            </a:r>
            <a:br>
              <a:rPr lang="ar-IQ" b="1" dirty="0"/>
            </a:br>
            <a:r>
              <a:rPr lang="ar-IQ" b="1" dirty="0"/>
              <a:t>الخيشومية </a:t>
            </a:r>
            <a:r>
              <a:rPr lang="ar-IQ" dirty="0"/>
              <a:t>يعملان كدعامة ليذه الأقواس</a:t>
            </a: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smtClean="0"/>
              <a:t> </a:t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ar-IQ" b="1" i="1" dirty="0"/>
              <a:t>البرمائيات</a:t>
            </a:r>
            <a:r>
              <a:rPr lang="ar-IQ" dirty="0" smtClean="0"/>
              <a:t>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04656"/>
          </a:xfrm>
        </p:spPr>
        <p:txBody>
          <a:bodyPr>
            <a:normAutofit fontScale="55000" lnSpcReduction="20000"/>
          </a:bodyPr>
          <a:lstStyle/>
          <a:p>
            <a:r>
              <a:rPr lang="ar-IQ" sz="3600" dirty="0" smtClean="0">
                <a:solidFill>
                  <a:srgbClr val="FF0000"/>
                </a:solidFill>
              </a:rPr>
              <a:t>هي </a:t>
            </a:r>
            <a:r>
              <a:rPr lang="ar-IQ" sz="3600" dirty="0">
                <a:solidFill>
                  <a:srgbClr val="FF0000"/>
                </a:solidFill>
              </a:rPr>
              <a:t>أولى الفقريات التي تتنفس </a:t>
            </a:r>
            <a:r>
              <a:rPr lang="ar-IQ" sz="3600" dirty="0" smtClean="0">
                <a:solidFill>
                  <a:srgbClr val="FF0000"/>
                </a:solidFill>
              </a:rPr>
              <a:t>الهواء </a:t>
            </a:r>
            <a:r>
              <a:rPr lang="ar-IQ" sz="3600" dirty="0">
                <a:solidFill>
                  <a:srgbClr val="FF0000"/>
                </a:solidFill>
              </a:rPr>
              <a:t>الجوي حيث إن الخياشم قد استبدلت اثناء التحور من</a:t>
            </a:r>
            <a:r>
              <a:rPr lang="ar-IQ" sz="3800" dirty="0"/>
              <a:t/>
            </a:r>
            <a:br>
              <a:rPr lang="ar-IQ" sz="3800" dirty="0"/>
            </a:br>
            <a:r>
              <a:rPr lang="ar-IQ" sz="3800" dirty="0"/>
              <a:t>الطور اليرقي الى الطور البالغ بالرئات </a:t>
            </a:r>
            <a:r>
              <a:rPr lang="ar-IQ" sz="3800" dirty="0" smtClean="0"/>
              <a:t>وللبرمائيات </a:t>
            </a:r>
            <a:r>
              <a:rPr lang="ar-IQ" sz="3800" b="1" dirty="0" smtClean="0"/>
              <a:t>بلعوم </a:t>
            </a:r>
            <a:r>
              <a:rPr lang="ar-IQ" sz="3800" b="1" dirty="0"/>
              <a:t>كبير </a:t>
            </a:r>
            <a:r>
              <a:rPr lang="ar-IQ" sz="3800" dirty="0"/>
              <a:t>متسع يؤدي في </a:t>
            </a:r>
            <a:r>
              <a:rPr lang="ar-IQ" sz="3800" dirty="0" smtClean="0"/>
              <a:t>مؤخرته </a:t>
            </a:r>
            <a:r>
              <a:rPr lang="ar-IQ" sz="3800" dirty="0"/>
              <a:t>الى</a:t>
            </a:r>
            <a:br>
              <a:rPr lang="ar-IQ" sz="3800" dirty="0"/>
            </a:br>
            <a:r>
              <a:rPr lang="ar-IQ" sz="3800" b="1" dirty="0"/>
              <a:t>الحنجرة </a:t>
            </a:r>
            <a:endParaRPr lang="en-US" sz="3800" b="1" dirty="0" smtClean="0"/>
          </a:p>
          <a:p>
            <a:r>
              <a:rPr lang="en-US" sz="3800" b="1" dirty="0" smtClean="0"/>
              <a:t>Larynx</a:t>
            </a:r>
            <a:r>
              <a:rPr lang="ar-IQ" sz="3800" dirty="0" smtClean="0"/>
              <a:t> </a:t>
            </a:r>
            <a:r>
              <a:rPr lang="ar-IQ" sz="3800" b="1" dirty="0" smtClean="0"/>
              <a:t>بدائية </a:t>
            </a:r>
            <a:r>
              <a:rPr lang="ar-IQ" sz="3800" dirty="0"/>
              <a:t>ويدعميا زوج من الغضاريف طرجيالية </a:t>
            </a:r>
            <a:r>
              <a:rPr lang="en-US" sz="3800" dirty="0" smtClean="0"/>
              <a:t>Arytenoids cartilage</a:t>
            </a:r>
            <a:r>
              <a:rPr lang="ar-IQ" sz="3800" dirty="0"/>
              <a:t>حول المزمار كذلك </a:t>
            </a:r>
            <a:r>
              <a:rPr lang="ar-IQ" sz="3800" dirty="0" smtClean="0"/>
              <a:t>يدعمها </a:t>
            </a:r>
            <a:r>
              <a:rPr lang="ar-IQ" sz="3800" b="1" dirty="0"/>
              <a:t>غضروف </a:t>
            </a:r>
            <a:r>
              <a:rPr lang="ar-IQ" sz="3800" b="1" dirty="0" smtClean="0"/>
              <a:t>حلقي </a:t>
            </a:r>
            <a:r>
              <a:rPr lang="ar-IQ" sz="3800" dirty="0"/>
              <a:t>من ناحيتيا </a:t>
            </a:r>
            <a:r>
              <a:rPr lang="ar-IQ" sz="3800" dirty="0" smtClean="0"/>
              <a:t>السفلية </a:t>
            </a:r>
            <a:r>
              <a:rPr lang="ar-IQ" sz="3800" dirty="0"/>
              <a:t>وىذه الغضاريف</a:t>
            </a:r>
            <a:br>
              <a:rPr lang="ar-IQ" sz="3800" dirty="0"/>
            </a:br>
            <a:r>
              <a:rPr lang="ar-IQ" sz="3800" dirty="0"/>
              <a:t>تؤلف إطار الحنجرة البسيط وفي الضفادع والعلاجيم </a:t>
            </a:r>
            <a:r>
              <a:rPr lang="ar-IQ" sz="3800" b="1" dirty="0"/>
              <a:t>حبال صوتية ضامرة </a:t>
            </a:r>
            <a:r>
              <a:rPr lang="ar-IQ" sz="3800" dirty="0"/>
              <a:t>ولكن يوجد في الذكور</a:t>
            </a:r>
            <a:br>
              <a:rPr lang="ar-IQ" sz="3800" dirty="0"/>
            </a:br>
            <a:r>
              <a:rPr lang="ar-IQ" sz="3800" dirty="0" smtClean="0"/>
              <a:t>  </a:t>
            </a:r>
            <a:r>
              <a:rPr lang="ar-IQ" sz="3800" b="1" dirty="0"/>
              <a:t>أكياس صوتية </a:t>
            </a:r>
            <a:r>
              <a:rPr lang="en-US" sz="3800" dirty="0"/>
              <a:t>Vocal sacs</a:t>
            </a:r>
            <a:r>
              <a:rPr lang="ar-IQ" sz="3800" dirty="0"/>
              <a:t>وعندما </a:t>
            </a:r>
            <a:r>
              <a:rPr lang="ar-IQ" sz="3800" dirty="0" smtClean="0"/>
              <a:t>تمتلئ   </a:t>
            </a:r>
            <a:r>
              <a:rPr lang="ar-IQ" sz="3800" dirty="0"/>
              <a:t>الأكياس </a:t>
            </a:r>
            <a:r>
              <a:rPr lang="ar-IQ" sz="3800" dirty="0" smtClean="0"/>
              <a:t>بالهواء </a:t>
            </a:r>
            <a:r>
              <a:rPr lang="ar-IQ" sz="3800" dirty="0"/>
              <a:t>تنبعث منيا الأصوات</a:t>
            </a:r>
            <a:br>
              <a:rPr lang="ar-IQ" sz="3800" dirty="0"/>
            </a:br>
            <a:r>
              <a:rPr lang="ar-IQ" sz="3800" dirty="0"/>
              <a:t>المميزة لمضفادع.</a:t>
            </a:r>
            <a:br>
              <a:rPr lang="ar-IQ" sz="3800" dirty="0"/>
            </a:br>
            <a:r>
              <a:rPr lang="ar-IQ" sz="3800" b="1" dirty="0">
                <a:solidFill>
                  <a:srgbClr val="FF0000"/>
                </a:solidFill>
              </a:rPr>
              <a:t>ولا توجد قصبة هوائية </a:t>
            </a:r>
            <a:r>
              <a:rPr lang="ar-IQ" sz="3800" dirty="0"/>
              <a:t>في البرمائيات بل يفتح المزمار مباشرة والمزمار ينقسم الى شعبتين</a:t>
            </a:r>
            <a:br>
              <a:rPr lang="ar-IQ" sz="3800" dirty="0"/>
            </a:br>
            <a:r>
              <a:rPr lang="ar-IQ" sz="3800" dirty="0"/>
              <a:t>عند </a:t>
            </a:r>
            <a:r>
              <a:rPr lang="ar-IQ" sz="3800" dirty="0" smtClean="0"/>
              <a:t>ناحيته  الخلفية </a:t>
            </a:r>
            <a:r>
              <a:rPr lang="ar-IQ" sz="3800" dirty="0"/>
              <a:t>وتفتح كل </a:t>
            </a:r>
            <a:r>
              <a:rPr lang="ar-IQ" sz="3800" dirty="0" smtClean="0"/>
              <a:t>شعبة </a:t>
            </a:r>
            <a:r>
              <a:rPr lang="ar-IQ" sz="3800" dirty="0"/>
              <a:t>في </a:t>
            </a:r>
            <a:r>
              <a:rPr lang="ar-IQ" sz="3800" b="1" dirty="0"/>
              <a:t>الرئة </a:t>
            </a:r>
            <a:r>
              <a:rPr lang="ar-IQ" sz="3800" dirty="0"/>
              <a:t>المجاورة </a:t>
            </a:r>
            <a:r>
              <a:rPr lang="ar-IQ" sz="3800" dirty="0" smtClean="0"/>
              <a:t>لها </a:t>
            </a:r>
          </a:p>
          <a:p>
            <a:r>
              <a:rPr lang="ar-IQ" sz="3800" dirty="0" smtClean="0"/>
              <a:t> </a:t>
            </a:r>
            <a:r>
              <a:rPr lang="ar-IQ" sz="3800" b="1" dirty="0"/>
              <a:t>وتقع الرئات مع باقي الأحشاء في</a:t>
            </a:r>
            <a:br>
              <a:rPr lang="ar-IQ" sz="3800" b="1" dirty="0"/>
            </a:br>
            <a:r>
              <a:rPr lang="ar-IQ" sz="3800" b="1" dirty="0"/>
              <a:t>التجويف </a:t>
            </a:r>
            <a:r>
              <a:rPr lang="ar-IQ" sz="3800" b="1" dirty="0" smtClean="0"/>
              <a:t>البلوري </a:t>
            </a:r>
            <a:r>
              <a:rPr lang="ar-IQ" sz="3800" b="1" dirty="0"/>
              <a:t>البرروتيني </a:t>
            </a:r>
            <a:r>
              <a:rPr lang="en-US" sz="3800" b="1" dirty="0" err="1">
                <a:solidFill>
                  <a:srgbClr val="FF0000"/>
                </a:solidFill>
              </a:rPr>
              <a:t>Pleuroperitoneal</a:t>
            </a:r>
            <a:r>
              <a:rPr lang="en-US" sz="3800" b="1" dirty="0">
                <a:solidFill>
                  <a:srgbClr val="FF0000"/>
                </a:solidFill>
              </a:rPr>
              <a:t> cavity</a:t>
            </a:r>
            <a:r>
              <a:rPr lang="ar-IQ" sz="3800" dirty="0"/>
              <a:t>والبطانة </a:t>
            </a:r>
            <a:r>
              <a:rPr lang="ar-IQ" sz="3800" dirty="0" smtClean="0"/>
              <a:t>الداخلية </a:t>
            </a:r>
            <a:r>
              <a:rPr lang="ar-IQ" sz="3800" dirty="0"/>
              <a:t>لمرئة مقسمة</a:t>
            </a:r>
            <a:br>
              <a:rPr lang="ar-IQ" sz="3800" dirty="0"/>
            </a:br>
            <a:r>
              <a:rPr lang="ar-IQ" sz="3800" dirty="0"/>
              <a:t>الى تجاويف تدعى الحويصلات </a:t>
            </a:r>
            <a:r>
              <a:rPr lang="en-US" sz="3800" dirty="0"/>
              <a:t>Alveoli</a:t>
            </a:r>
            <a:r>
              <a:rPr lang="ar-IQ" sz="3800" dirty="0"/>
              <a:t>بواسطة حواجز تدعى العوارض </a:t>
            </a:r>
            <a:r>
              <a:rPr lang="en-US" sz="3800" b="1" dirty="0" err="1" smtClean="0"/>
              <a:t>Trabeculae</a:t>
            </a:r>
            <a:r>
              <a:rPr lang="ar-IQ" sz="3800" b="1" dirty="0"/>
              <a:t>وفي</a:t>
            </a:r>
            <a:br>
              <a:rPr lang="ar-IQ" sz="3800" b="1" dirty="0"/>
            </a:br>
            <a:r>
              <a:rPr lang="ar-IQ" sz="3800" b="1" dirty="0"/>
              <a:t>البرمائيات التي تقضي معظم حياتها </a:t>
            </a:r>
            <a:r>
              <a:rPr lang="ar-IQ" sz="3800" b="1" dirty="0" smtClean="0"/>
              <a:t>على </a:t>
            </a:r>
            <a:r>
              <a:rPr lang="ar-IQ" sz="3800" b="1" dirty="0"/>
              <a:t>اليابس نجد أن سطح الرئة اكبر حتى يعوض عن</a:t>
            </a:r>
            <a:br>
              <a:rPr lang="ar-IQ" sz="3800" b="1" dirty="0"/>
            </a:br>
            <a:r>
              <a:rPr lang="ar-IQ" sz="3800" b="1" dirty="0"/>
              <a:t>نقص </a:t>
            </a:r>
            <a:r>
              <a:rPr lang="ar-IQ" sz="3800" b="1" dirty="0" smtClean="0"/>
              <a:t>عملية </a:t>
            </a:r>
            <a:r>
              <a:rPr lang="ar-IQ" sz="3800" b="1" dirty="0"/>
              <a:t>التنفس </a:t>
            </a:r>
            <a:r>
              <a:rPr lang="ar-IQ" sz="3800" b="1" dirty="0" smtClean="0"/>
              <a:t>الجلدي </a:t>
            </a:r>
            <a:r>
              <a:rPr lang="ar-IQ" sz="3800" b="1" dirty="0"/>
              <a:t>الذي يتم في الأماكن الرطبة وهناك بعض البرمائيات الذيمية مثل</a:t>
            </a:r>
            <a:br>
              <a:rPr lang="ar-IQ" sz="3800" b="1" dirty="0"/>
            </a:br>
            <a:r>
              <a:rPr lang="ar-IQ" sz="3800" b="1" dirty="0"/>
              <a:t>السممندر ليس لها رئة او خياشيم لذا كان اعتمادها عمى التنفس الجمدي الى حد كبير</a:t>
            </a:r>
            <a:r>
              <a:rPr lang="ar-IQ" sz="3800" b="1" dirty="0" smtClean="0"/>
              <a:t>.</a:t>
            </a:r>
          </a:p>
          <a:p>
            <a:r>
              <a:rPr lang="ar-IQ" sz="3800" b="1" dirty="0"/>
              <a:t/>
            </a:r>
            <a:br>
              <a:rPr lang="ar-IQ" sz="3800" b="1" dirty="0"/>
            </a:br>
            <a:r>
              <a:rPr lang="ar-IQ" sz="3800" b="1" dirty="0"/>
              <a:t>وتتم </a:t>
            </a:r>
            <a:r>
              <a:rPr lang="ar-IQ" sz="3800" b="1" dirty="0" smtClean="0"/>
              <a:t>عملية </a:t>
            </a:r>
            <a:r>
              <a:rPr lang="ar-IQ" sz="3800" b="1" dirty="0"/>
              <a:t>التنفس </a:t>
            </a:r>
            <a:r>
              <a:rPr lang="ar-IQ" sz="3800" dirty="0"/>
              <a:t>في البرمائيات بإدخال </a:t>
            </a:r>
            <a:r>
              <a:rPr lang="ar-IQ" sz="3800" dirty="0" smtClean="0"/>
              <a:t>الهواء </a:t>
            </a:r>
            <a:r>
              <a:rPr lang="ar-IQ" sz="3800" dirty="0"/>
              <a:t>الجوي </a:t>
            </a:r>
            <a:r>
              <a:rPr lang="ar-IQ" sz="3800" dirty="0" smtClean="0"/>
              <a:t>واخراجه   </a:t>
            </a:r>
            <a:r>
              <a:rPr lang="ar-IQ" sz="3800" dirty="0"/>
              <a:t>بخفض ورفع قاع الفم</a:t>
            </a:r>
            <a:br>
              <a:rPr lang="ar-IQ" sz="3800" dirty="0"/>
            </a:br>
            <a:r>
              <a:rPr lang="ar-IQ" sz="3800" dirty="0"/>
              <a:t>ويتسبب ذلك في فتح وغمق الفتحات الشمية الخارجية وعندما يندفع </a:t>
            </a:r>
            <a:r>
              <a:rPr lang="ar-IQ" sz="3800" dirty="0" smtClean="0"/>
              <a:t>الهواء </a:t>
            </a:r>
            <a:r>
              <a:rPr lang="ar-IQ" sz="3800" dirty="0"/>
              <a:t>الى الداخل ويصل الى</a:t>
            </a:r>
            <a:br>
              <a:rPr lang="ar-IQ" sz="3800" dirty="0"/>
            </a:br>
            <a:r>
              <a:rPr lang="ar-IQ" sz="3800" dirty="0"/>
              <a:t>الرئتين تتم </a:t>
            </a:r>
            <a:r>
              <a:rPr lang="ar-IQ" sz="3800" dirty="0" smtClean="0"/>
              <a:t>عملية </a:t>
            </a:r>
            <a:r>
              <a:rPr lang="ar-IQ" sz="3800" dirty="0"/>
              <a:t>تبادل الغازات بين </a:t>
            </a:r>
            <a:r>
              <a:rPr lang="ar-IQ" sz="3800" dirty="0" smtClean="0"/>
              <a:t>الهواء </a:t>
            </a:r>
            <a:r>
              <a:rPr lang="ar-IQ" sz="3800" dirty="0"/>
              <a:t>والشعيرات الدموية الغزيرة الموجودة في العوارض</a:t>
            </a:r>
            <a:br>
              <a:rPr lang="ar-IQ" sz="3800" dirty="0"/>
            </a:br>
            <a:r>
              <a:rPr lang="ar-IQ" sz="3800" dirty="0"/>
              <a:t>التي تفصل الحويصلات </a:t>
            </a:r>
            <a:r>
              <a:rPr lang="ar-IQ" sz="3800" dirty="0" smtClean="0"/>
              <a:t>الهوائية </a:t>
            </a:r>
            <a:br>
              <a:rPr lang="ar-IQ" sz="3800" dirty="0" smtClean="0"/>
            </a:br>
            <a:endParaRPr lang="ar-IQ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ar-IQ" b="1" i="1" dirty="0"/>
              <a:t>الزواحف</a:t>
            </a:r>
            <a:r>
              <a:rPr lang="ar-IQ" dirty="0" smtClean="0"/>
              <a:t>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6120680"/>
          </a:xfrm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يؤدي </a:t>
            </a:r>
            <a:r>
              <a:rPr lang="ar-IQ" b="1" dirty="0"/>
              <a:t>المزمار </a:t>
            </a:r>
            <a:r>
              <a:rPr lang="ar-IQ" dirty="0"/>
              <a:t>الى </a:t>
            </a:r>
            <a:r>
              <a:rPr lang="ar-IQ" b="1" dirty="0"/>
              <a:t>حنجرة بدائية </a:t>
            </a:r>
            <a:r>
              <a:rPr lang="ar-IQ" dirty="0"/>
              <a:t>مدعمة بغضروف </a:t>
            </a:r>
            <a:r>
              <a:rPr lang="ar-IQ" dirty="0" smtClean="0"/>
              <a:t>حلقي </a:t>
            </a:r>
            <a:r>
              <a:rPr lang="ar-IQ" b="1" dirty="0"/>
              <a:t>وغضروفين طرجهاليين </a:t>
            </a:r>
            <a:r>
              <a:rPr lang="ar-IQ" dirty="0"/>
              <a:t>ولبعض</a:t>
            </a:r>
            <a:br>
              <a:rPr lang="ar-IQ" dirty="0"/>
            </a:br>
            <a:r>
              <a:rPr lang="ar-IQ" dirty="0"/>
              <a:t>السحالي حبال صوتية </a:t>
            </a:r>
            <a:r>
              <a:rPr lang="ar-IQ" dirty="0" smtClean="0"/>
              <a:t>وتنتهي </a:t>
            </a:r>
            <a:r>
              <a:rPr lang="ar-IQ" dirty="0"/>
              <a:t>الحنجرة </a:t>
            </a:r>
            <a:r>
              <a:rPr lang="ar-IQ" b="1" dirty="0"/>
              <a:t>بالقصبة الهوائية التي تظهر لأول </a:t>
            </a:r>
            <a:r>
              <a:rPr lang="ar-IQ" dirty="0"/>
              <a:t>مرة في </a:t>
            </a:r>
            <a:r>
              <a:rPr lang="ar-IQ" dirty="0" smtClean="0"/>
              <a:t>هذا </a:t>
            </a:r>
            <a:r>
              <a:rPr lang="ar-IQ" dirty="0"/>
              <a:t>الصنف</a:t>
            </a:r>
            <a:br>
              <a:rPr lang="ar-IQ" dirty="0"/>
            </a:br>
            <a:r>
              <a:rPr lang="ar-IQ" dirty="0"/>
              <a:t>والقصبة </a:t>
            </a:r>
            <a:r>
              <a:rPr lang="ar-IQ" dirty="0" smtClean="0"/>
              <a:t>الهوائية  قصيرة </a:t>
            </a:r>
            <a:r>
              <a:rPr lang="ar-IQ" dirty="0"/>
              <a:t>نسبيا في السحالي </a:t>
            </a:r>
            <a:r>
              <a:rPr lang="ar-IQ" dirty="0" smtClean="0"/>
              <a:t>وطويلة </a:t>
            </a:r>
            <a:r>
              <a:rPr lang="ar-IQ" dirty="0"/>
              <a:t>في التماسيح والسلاحف</a:t>
            </a:r>
            <a:br>
              <a:rPr lang="ar-IQ" dirty="0"/>
            </a:br>
            <a:r>
              <a:rPr lang="ar-IQ" dirty="0" smtClean="0"/>
              <a:t>ويدعمها </a:t>
            </a:r>
            <a:r>
              <a:rPr lang="ar-IQ" b="1" dirty="0" smtClean="0"/>
              <a:t>حلقات </a:t>
            </a:r>
            <a:r>
              <a:rPr lang="ar-IQ" b="1" dirty="0"/>
              <a:t>غضروفية غير </a:t>
            </a:r>
            <a:r>
              <a:rPr lang="ar-IQ" b="1" dirty="0" smtClean="0"/>
              <a:t>كاملة </a:t>
            </a:r>
            <a:r>
              <a:rPr lang="ar-IQ" b="1" dirty="0"/>
              <a:t>في الناحية </a:t>
            </a:r>
            <a:r>
              <a:rPr lang="ar-IQ" b="1" dirty="0" smtClean="0"/>
              <a:t>الظهري لتسمح </a:t>
            </a:r>
            <a:r>
              <a:rPr lang="ar-IQ" b="1" dirty="0"/>
              <a:t>بتمدد المرئ </a:t>
            </a:r>
            <a:r>
              <a:rPr lang="ar-IQ" dirty="0"/>
              <a:t>الواقع </a:t>
            </a:r>
            <a:r>
              <a:rPr lang="ar-IQ" dirty="0" smtClean="0"/>
              <a:t>فوقهااثناء </a:t>
            </a:r>
            <a:r>
              <a:rPr lang="ar-IQ" dirty="0"/>
              <a:t>ابتلاع الطعام الكبير.</a:t>
            </a:r>
            <a:br>
              <a:rPr lang="ar-IQ" dirty="0"/>
            </a:br>
            <a:r>
              <a:rPr lang="ar-IQ" dirty="0"/>
              <a:t>وتتفرع القصبة </a:t>
            </a:r>
            <a:r>
              <a:rPr lang="ar-IQ" dirty="0" smtClean="0"/>
              <a:t>الهوائية </a:t>
            </a:r>
            <a:r>
              <a:rPr lang="ar-IQ" dirty="0"/>
              <a:t>الى شعبتين كل </a:t>
            </a:r>
            <a:r>
              <a:rPr lang="ar-IQ" dirty="0" smtClean="0"/>
              <a:t>شعبة </a:t>
            </a:r>
            <a:r>
              <a:rPr lang="ar-IQ" dirty="0"/>
              <a:t>تؤدي الى </a:t>
            </a:r>
            <a:r>
              <a:rPr lang="ar-IQ" b="1" dirty="0"/>
              <a:t>الرئة </a:t>
            </a:r>
            <a:r>
              <a:rPr lang="ar-IQ" dirty="0"/>
              <a:t>المجاورة والرئة في الزواحف</a:t>
            </a:r>
            <a:br>
              <a:rPr lang="ar-IQ" dirty="0"/>
            </a:br>
            <a:r>
              <a:rPr lang="ar-IQ" dirty="0"/>
              <a:t>أكثر تطور من البرمائيات حيث </a:t>
            </a:r>
            <a:r>
              <a:rPr lang="ar-IQ" dirty="0" smtClean="0"/>
              <a:t>أنها </a:t>
            </a:r>
            <a:r>
              <a:rPr lang="ar-IQ" dirty="0"/>
              <a:t>أسفنجية القوام في بذلك اقرب الى الرئة في </a:t>
            </a:r>
            <a:r>
              <a:rPr lang="ar-IQ" dirty="0" smtClean="0"/>
              <a:t>اللبائن</a:t>
            </a:r>
          </a:p>
          <a:p>
            <a:r>
              <a:rPr lang="ar-IQ" dirty="0" smtClean="0"/>
              <a:t> </a:t>
            </a:r>
            <a:r>
              <a:rPr lang="ar-IQ" b="1" dirty="0"/>
              <a:t>تتم عممية التنفس بواسطة حركات قاع البمعوم ورفع الإضلاع وحفظها بفعلالعضلات المرتبطة بها.</a:t>
            </a: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smtClean="0"/>
              <a:t> </a:t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4" name="object 9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16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الطيور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 fontScale="85000" lnSpcReduction="20000"/>
          </a:bodyPr>
          <a:lstStyle/>
          <a:p>
            <a:r>
              <a:rPr lang="ar-IQ" dirty="0"/>
              <a:t>يبدأ </a:t>
            </a:r>
            <a:r>
              <a:rPr lang="ar-IQ" dirty="0" smtClean="0"/>
              <a:t>الجهز </a:t>
            </a:r>
            <a:r>
              <a:rPr lang="ar-IQ" dirty="0"/>
              <a:t>التنفسي </a:t>
            </a:r>
            <a:r>
              <a:rPr lang="ar-IQ" b="1" dirty="0"/>
              <a:t>بفتحة المزمار </a:t>
            </a:r>
            <a:r>
              <a:rPr lang="ar-IQ" dirty="0" smtClean="0"/>
              <a:t>وهي تشبه </a:t>
            </a:r>
            <a:r>
              <a:rPr lang="ar-IQ" b="1" dirty="0" smtClean="0"/>
              <a:t>بالشق </a:t>
            </a:r>
            <a:r>
              <a:rPr lang="ar-IQ" dirty="0" smtClean="0"/>
              <a:t>ويدعمها </a:t>
            </a:r>
            <a:r>
              <a:rPr lang="ar-IQ" dirty="0"/>
              <a:t>غضروفان طرجياليان</a:t>
            </a:r>
            <a:br>
              <a:rPr lang="ar-IQ" dirty="0"/>
            </a:br>
            <a:r>
              <a:rPr lang="ar-IQ" dirty="0"/>
              <a:t>ويقع المزمار في الجزء </a:t>
            </a:r>
            <a:r>
              <a:rPr lang="ar-IQ" dirty="0" smtClean="0"/>
              <a:t>الخلفي للتجويف </a:t>
            </a:r>
            <a:r>
              <a:rPr lang="ar-IQ" dirty="0"/>
              <a:t>الفمي وتؤدي فتحة المزمار الى غرفة تدعى </a:t>
            </a:r>
            <a:r>
              <a:rPr lang="ar-IQ" b="1" dirty="0"/>
              <a:t>الحنجرة</a:t>
            </a:r>
            <a:br>
              <a:rPr lang="ar-IQ" b="1" dirty="0"/>
            </a:br>
            <a:r>
              <a:rPr lang="ar-IQ" dirty="0"/>
              <a:t>التي </a:t>
            </a:r>
            <a:r>
              <a:rPr lang="ar-IQ" dirty="0" smtClean="0"/>
              <a:t>يدعمها </a:t>
            </a:r>
            <a:r>
              <a:rPr lang="ar-IQ" b="1" dirty="0"/>
              <a:t>قطعتان غضروفيتان طرجهاليتان وغضروفان </a:t>
            </a:r>
            <a:r>
              <a:rPr lang="ar-IQ" b="1" dirty="0" smtClean="0"/>
              <a:t>حلقيتان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والحنجرة </a:t>
            </a:r>
            <a:r>
              <a:rPr lang="ar-IQ" dirty="0" smtClean="0"/>
              <a:t>  </a:t>
            </a:r>
            <a:r>
              <a:rPr lang="ar-IQ" dirty="0"/>
              <a:t>ليس </a:t>
            </a:r>
            <a:r>
              <a:rPr lang="ar-IQ" dirty="0" smtClean="0"/>
              <a:t>فيها </a:t>
            </a:r>
            <a:r>
              <a:rPr lang="ar-IQ" dirty="0"/>
              <a:t>حبال صوتية </a:t>
            </a:r>
            <a:r>
              <a:rPr lang="ar-IQ" dirty="0" smtClean="0"/>
              <a:t>فهي </a:t>
            </a:r>
            <a:r>
              <a:rPr lang="ar-IQ" dirty="0"/>
              <a:t>ولا تعتبر عضو الصوت كباقي الحيوانات بل يوجد</a:t>
            </a:r>
            <a:br>
              <a:rPr lang="ar-IQ" dirty="0"/>
            </a:br>
            <a:r>
              <a:rPr lang="ar-IQ" b="1" dirty="0"/>
              <a:t>عضو الصوت في مؤخرة القصبة الهوائية </a:t>
            </a:r>
            <a:r>
              <a:rPr lang="ar-IQ" dirty="0"/>
              <a:t>التي تمتد بطول الرقبة وتؤدي الحنجرة الى </a:t>
            </a:r>
            <a:r>
              <a:rPr lang="ar-IQ" b="1" dirty="0"/>
              <a:t>القصبة</a:t>
            </a:r>
            <a:br>
              <a:rPr lang="ar-IQ" b="1" dirty="0"/>
            </a:br>
            <a:r>
              <a:rPr lang="ar-IQ" b="1" dirty="0"/>
              <a:t>الهوائية </a:t>
            </a:r>
            <a:r>
              <a:rPr lang="ar-IQ" dirty="0" smtClean="0"/>
              <a:t>وهي </a:t>
            </a:r>
            <a:r>
              <a:rPr lang="ar-IQ" dirty="0"/>
              <a:t>أنبوبة مستقيمة طويمة </a:t>
            </a:r>
            <a:r>
              <a:rPr lang="ar-IQ" dirty="0" smtClean="0"/>
              <a:t>يدعمها حلقات </a:t>
            </a:r>
            <a:r>
              <a:rPr lang="ar-IQ" dirty="0"/>
              <a:t>عظمية </a:t>
            </a:r>
            <a:r>
              <a:rPr lang="ar-IQ" dirty="0" smtClean="0"/>
              <a:t>كاملة </a:t>
            </a:r>
            <a:r>
              <a:rPr lang="ar-IQ" dirty="0"/>
              <a:t>وتتفرع القصبة الى </a:t>
            </a:r>
            <a:r>
              <a:rPr lang="ar-IQ" b="1" dirty="0"/>
              <a:t>شعبتين كل</a:t>
            </a:r>
            <a:br>
              <a:rPr lang="ar-IQ" b="1" dirty="0"/>
            </a:br>
            <a:r>
              <a:rPr lang="ar-IQ" b="1" dirty="0"/>
              <a:t>شعبة </a:t>
            </a:r>
            <a:r>
              <a:rPr lang="ar-IQ" dirty="0" smtClean="0"/>
              <a:t>تتجه </a:t>
            </a:r>
            <a:r>
              <a:rPr lang="ar-IQ" dirty="0"/>
              <a:t>الى </a:t>
            </a:r>
            <a:r>
              <a:rPr lang="ar-IQ" b="1" dirty="0"/>
              <a:t>الرئة </a:t>
            </a:r>
            <a:r>
              <a:rPr lang="ar-IQ" dirty="0"/>
              <a:t>المجاورة ، نقطة التفرع توجد الحنجرة </a:t>
            </a:r>
            <a:r>
              <a:rPr lang="ar-IQ" dirty="0" smtClean="0"/>
              <a:t>السفلية </a:t>
            </a:r>
            <a:r>
              <a:rPr lang="ar-IQ" dirty="0"/>
              <a:t>او </a:t>
            </a:r>
            <a:r>
              <a:rPr lang="ar-IQ" b="1" dirty="0"/>
              <a:t>عضو الصوت او المحقن</a:t>
            </a:r>
            <a:br>
              <a:rPr lang="ar-IQ" b="1" dirty="0"/>
            </a:br>
            <a:r>
              <a:rPr lang="ar-IQ" dirty="0"/>
              <a:t>او المصفار </a:t>
            </a:r>
            <a:r>
              <a:rPr lang="en-US" dirty="0" err="1"/>
              <a:t>Syrinx</a:t>
            </a:r>
            <a:r>
              <a:rPr lang="ar-IQ" b="1" dirty="0"/>
              <a:t>وهو عبارة عن انتفاخ يحتوي </a:t>
            </a:r>
            <a:r>
              <a:rPr lang="ar-IQ" b="1" dirty="0" smtClean="0"/>
              <a:t>على </a:t>
            </a:r>
            <a:r>
              <a:rPr lang="ar-IQ" b="1" dirty="0"/>
              <a:t>صفيحة </a:t>
            </a:r>
            <a:r>
              <a:rPr lang="ar-IQ" b="1" dirty="0" smtClean="0"/>
              <a:t>هيكلية </a:t>
            </a:r>
            <a:r>
              <a:rPr lang="ar-IQ" b="1" dirty="0"/>
              <a:t>رأسية تدعى المزلاج</a:t>
            </a:r>
            <a:r>
              <a:rPr lang="ar-IQ" dirty="0" smtClean="0"/>
              <a:t> </a:t>
            </a:r>
            <a:r>
              <a:rPr lang="en-US" b="1" dirty="0" err="1"/>
              <a:t>Pessulus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135</Words>
  <Application>Microsoft Office PowerPoint</Application>
  <PresentationFormat>On-screen Show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Respiratory system الجهاز التنفسي</vt:lpstr>
      <vt:lpstr>الحبليات الاولية</vt:lpstr>
      <vt:lpstr>دائريات الفم  </vt:lpstr>
      <vt:lpstr>في الأسماك الغضروفية  </vt:lpstr>
      <vt:lpstr>الأسماك العظمية  </vt:lpstr>
      <vt:lpstr>البرمائيات  </vt:lpstr>
      <vt:lpstr>الزواحف  </vt:lpstr>
      <vt:lpstr>Slide 8</vt:lpstr>
      <vt:lpstr>الطيور</vt:lpstr>
      <vt:lpstr>Slide 10</vt:lpstr>
      <vt:lpstr>Slide 11</vt:lpstr>
      <vt:lpstr>اللبائن</vt:lpstr>
      <vt:lpstr>Slide 13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 الجهاز التنفسي</dc:title>
  <dc:creator>dell</dc:creator>
  <cp:lastModifiedBy>dell</cp:lastModifiedBy>
  <cp:revision>5</cp:revision>
  <dcterms:created xsi:type="dcterms:W3CDTF">2021-02-17T08:00:52Z</dcterms:created>
  <dcterms:modified xsi:type="dcterms:W3CDTF">2021-02-17T10:01:13Z</dcterms:modified>
</cp:coreProperties>
</file>